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12192000"/>
  <p:notesSz cx="6811950" cy="9942500"/>
  <p:embeddedFontLst>
    <p:embeddedFont>
      <p:font typeface="Roboto"/>
      <p:regular r:id="rId47"/>
      <p:bold r:id="rId48"/>
      <p:italic r:id="rId49"/>
      <p:boldItalic r:id="rId50"/>
    </p:embeddedFont>
    <p:embeddedFont>
      <p:font typeface="Oi"/>
      <p:regular r:id="rId51"/>
    </p:embeddedFont>
    <p:embeddedFont>
      <p:font typeface="Questrial"/>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i-regular.fntdata"/><Relationship Id="rId50" Type="http://schemas.openxmlformats.org/officeDocument/2006/relationships/font" Target="fonts/Roboto-boldItalic.fntdata"/><Relationship Id="rId52" Type="http://schemas.openxmlformats.org/officeDocument/2006/relationships/font" Target="fonts/Questrial-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1851" cy="49885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8536" y="0"/>
            <a:ext cx="2951851" cy="49885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3662"/>
            <a:ext cx="2951851" cy="49885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1: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4: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5: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6: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7: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8: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8: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9: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9: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2:notes"/>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https://teachik.com/aboriginal-art/</a:t>
            </a:r>
            <a:endParaRPr/>
          </a:p>
        </p:txBody>
      </p:sp>
      <p:sp>
        <p:nvSpPr>
          <p:cNvPr id="56" name="Google Shape;56;p2:notes"/>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0: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20: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1: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1: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2: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2: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3: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4: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4: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5: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5: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6: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6: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7: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27:notes"/>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Good quality teaching AND planning</a:t>
            </a:r>
            <a:endParaRPr/>
          </a:p>
        </p:txBody>
      </p:sp>
      <p:sp>
        <p:nvSpPr>
          <p:cNvPr id="220" name="Google Shape;220;p27:notes"/>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8: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9: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3:notes"/>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66" name="Google Shape;66;p3:notes"/>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0: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0: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1: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1: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2: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3: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3: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4: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4: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5: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5: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6: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6: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7: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7: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8: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8: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9: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9: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1: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41: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2: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42: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5:notes"/>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AU" sz="1200" u="none" strike="noStrike">
                <a:solidFill>
                  <a:srgbClr val="000000"/>
                </a:solidFill>
                <a:latin typeface="Arial"/>
                <a:ea typeface="Arial"/>
                <a:cs typeface="Arial"/>
                <a:sym typeface="Arial"/>
              </a:rPr>
              <a:t>Engage in math: make a picture of three quarters in your head (present this problem so that the symbol ¾ is not visible). Now erase that picture in your head and make a different picture. </a:t>
            </a:r>
            <a:endParaRPr b="0"/>
          </a:p>
          <a:p>
            <a:pPr indent="0" lvl="0" marL="0" rtl="0" algn="l">
              <a:spcBef>
                <a:spcPts val="0"/>
              </a:spcBef>
              <a:spcAft>
                <a:spcPts val="0"/>
              </a:spcAft>
              <a:buNone/>
            </a:pPr>
            <a:br>
              <a:rPr b="0" lang="en-AU"/>
            </a:br>
            <a:r>
              <a:rPr b="0" i="0" lang="en-AU" sz="1200" u="none" strike="noStrike">
                <a:solidFill>
                  <a:srgbClr val="000000"/>
                </a:solidFill>
                <a:latin typeface="Arial"/>
                <a:ea typeface="Arial"/>
                <a:cs typeface="Arial"/>
                <a:sym typeface="Arial"/>
              </a:rPr>
              <a:t>Participants share the different pictures they made in their head . What is the same or different about what you visualized?(e.g. three 25 cent coins; a measuring cup with liquid to the ¾ indicator; a pie with ¾ remaining; a set of 4 balls three of which are red and one which is blue; a gas tank indicator with ¼ gas remaining). </a:t>
            </a:r>
            <a:endParaRPr b="0"/>
          </a:p>
          <a:p>
            <a:pPr indent="0" lvl="0" marL="0" rtl="0" algn="l">
              <a:spcBef>
                <a:spcPts val="0"/>
              </a:spcBef>
              <a:spcAft>
                <a:spcPts val="0"/>
              </a:spcAft>
              <a:buNone/>
            </a:pPr>
            <a:r>
              <a:t/>
            </a:r>
            <a:endParaRPr b="1"/>
          </a:p>
        </p:txBody>
      </p:sp>
      <p:sp>
        <p:nvSpPr>
          <p:cNvPr id="82" name="Google Shape;82;p5:notes"/>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6:notes"/>
          <p:cNvSpPr txBox="1"/>
          <p:nvPr>
            <p:ph idx="1" type="body"/>
          </p:nvPr>
        </p:nvSpPr>
        <p:spPr>
          <a:xfrm>
            <a:off x="681197" y="4784835"/>
            <a:ext cx="5449570" cy="39148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Whether students are using concrete, abstract or relational thinking</a:t>
            </a:r>
            <a:endParaRPr/>
          </a:p>
          <a:p>
            <a:pPr indent="0" lvl="0" marL="0" rtl="0" algn="l">
              <a:spcBef>
                <a:spcPts val="0"/>
              </a:spcBef>
              <a:spcAft>
                <a:spcPts val="0"/>
              </a:spcAft>
              <a:buNone/>
            </a:pPr>
            <a:r>
              <a:rPr lang="en-AU"/>
              <a:t>Students' ability to partition fractions or find fractions of a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Students who can make multiple representations of the same fraction</a:t>
            </a:r>
            <a:endParaRPr/>
          </a:p>
          <a:p>
            <a:pPr indent="0" lvl="0" marL="0" rtl="0" algn="l">
              <a:spcBef>
                <a:spcPts val="0"/>
              </a:spcBef>
              <a:spcAft>
                <a:spcPts val="0"/>
              </a:spcAft>
              <a:buNone/>
            </a:pPr>
            <a:r>
              <a:t/>
            </a:r>
            <a:endParaRPr/>
          </a:p>
        </p:txBody>
      </p:sp>
      <p:sp>
        <p:nvSpPr>
          <p:cNvPr id="89" name="Google Shape;89;p6:notes"/>
          <p:cNvSpPr txBox="1"/>
          <p:nvPr>
            <p:ph idx="12" type="sldNum"/>
          </p:nvPr>
        </p:nvSpPr>
        <p:spPr>
          <a:xfrm>
            <a:off x="3858536" y="9443662"/>
            <a:ext cx="2951851" cy="4988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8: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1197" y="4784835"/>
            <a:ext cx="5449570" cy="391486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423863" y="1243013"/>
            <a:ext cx="5964237"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8429105" y="465513"/>
            <a:ext cx="3075710" cy="8728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txBox="1"/>
          <p:nvPr>
            <p:ph type="ctrTitle"/>
          </p:nvPr>
        </p:nvSpPr>
        <p:spPr>
          <a:xfrm>
            <a:off x="8133309" y="1026334"/>
            <a:ext cx="3268288" cy="2869882"/>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00B0F0"/>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8170024" y="4121900"/>
            <a:ext cx="3194859"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70C0"/>
              </a:buClr>
              <a:buSzPts val="2400"/>
              <a:buNone/>
              <a:defRPr sz="2400"/>
            </a:lvl1pPr>
            <a:lvl2pPr lvl="1" algn="ctr">
              <a:lnSpc>
                <a:spcPct val="90000"/>
              </a:lnSpc>
              <a:spcBef>
                <a:spcPts val="500"/>
              </a:spcBef>
              <a:spcAft>
                <a:spcPts val="0"/>
              </a:spcAft>
              <a:buClr>
                <a:srgbClr val="00B0F0"/>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2"/>
          <p:cNvPicPr preferRelativeResize="0"/>
          <p:nvPr/>
        </p:nvPicPr>
        <p:blipFill rotWithShape="1">
          <a:blip r:embed="rId2">
            <a:alphaModFix/>
          </a:blip>
          <a:srcRect b="0" l="0" r="0" t="0"/>
          <a:stretch/>
        </p:blipFill>
        <p:spPr>
          <a:xfrm>
            <a:off x="-74814" y="-19247"/>
            <a:ext cx="7606146" cy="69455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B0F0"/>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00B0F0"/>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rgbClr val="0070C0"/>
              </a:buClr>
              <a:buSzPts val="1800"/>
              <a:buChar char="●"/>
              <a:defRPr/>
            </a:lvl1pPr>
            <a:lvl2pPr indent="-317500" lvl="1" marL="914400" algn="l">
              <a:lnSpc>
                <a:spcPct val="90000"/>
              </a:lnSpc>
              <a:spcBef>
                <a:spcPts val="0"/>
              </a:spcBef>
              <a:spcAft>
                <a:spcPts val="0"/>
              </a:spcAft>
              <a:buClr>
                <a:srgbClr val="00B0F0"/>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6" name="Google Shape;26;p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1"/>
              </a:buClr>
              <a:buSzPts val="1800"/>
              <a:buFont typeface="Calibri"/>
              <a:buNone/>
              <a:defRPr sz="1800">
                <a:solidFill>
                  <a:schemeClr val="dk1"/>
                </a:solidFill>
                <a:latin typeface="Calibri"/>
                <a:ea typeface="Calibri"/>
                <a:cs typeface="Calibri"/>
                <a:sym typeface="Calibri"/>
              </a:defRPr>
            </a:lvl1pPr>
            <a:lvl2pPr indent="0" lvl="1" marL="0" marR="0" rtl="0" algn="r">
              <a:buClr>
                <a:schemeClr val="dk1"/>
              </a:buClr>
              <a:buSzPts val="1800"/>
              <a:buFont typeface="Calibri"/>
              <a:buNone/>
              <a:defRPr sz="1800">
                <a:solidFill>
                  <a:schemeClr val="dk1"/>
                </a:solidFill>
                <a:latin typeface="Calibri"/>
                <a:ea typeface="Calibri"/>
                <a:cs typeface="Calibri"/>
                <a:sym typeface="Calibri"/>
              </a:defRPr>
            </a:lvl2pPr>
            <a:lvl3pPr indent="0" lvl="2" marL="0" marR="0" rtl="0" algn="r">
              <a:buClr>
                <a:schemeClr val="dk1"/>
              </a:buClr>
              <a:buSzPts val="1800"/>
              <a:buFont typeface="Calibri"/>
              <a:buNone/>
              <a:defRPr sz="1800">
                <a:solidFill>
                  <a:schemeClr val="dk1"/>
                </a:solidFill>
                <a:latin typeface="Calibri"/>
                <a:ea typeface="Calibri"/>
                <a:cs typeface="Calibri"/>
                <a:sym typeface="Calibri"/>
              </a:defRPr>
            </a:lvl3pPr>
            <a:lvl4pPr indent="0" lvl="3" marL="0" marR="0" rtl="0" algn="r">
              <a:buClr>
                <a:schemeClr val="dk1"/>
              </a:buClr>
              <a:buSzPts val="1800"/>
              <a:buFont typeface="Calibri"/>
              <a:buNone/>
              <a:defRPr sz="1800">
                <a:solidFill>
                  <a:schemeClr val="dk1"/>
                </a:solidFill>
                <a:latin typeface="Calibri"/>
                <a:ea typeface="Calibri"/>
                <a:cs typeface="Calibri"/>
                <a:sym typeface="Calibri"/>
              </a:defRPr>
            </a:lvl4pPr>
            <a:lvl5pPr indent="0" lvl="4" marL="0" marR="0" rtl="0" algn="r">
              <a:buClr>
                <a:schemeClr val="dk1"/>
              </a:buClr>
              <a:buSzPts val="1800"/>
              <a:buFont typeface="Calibri"/>
              <a:buNone/>
              <a:defRPr sz="1800">
                <a:solidFill>
                  <a:schemeClr val="dk1"/>
                </a:solidFill>
                <a:latin typeface="Calibri"/>
                <a:ea typeface="Calibri"/>
                <a:cs typeface="Calibri"/>
                <a:sym typeface="Calibri"/>
              </a:defRPr>
            </a:lvl5pPr>
            <a:lvl6pPr indent="0" lvl="5" marL="0" marR="0" rtl="0" algn="r">
              <a:buClr>
                <a:schemeClr val="dk1"/>
              </a:buClr>
              <a:buSzPts val="1800"/>
              <a:buFont typeface="Calibri"/>
              <a:buNone/>
              <a:defRPr sz="1800">
                <a:solidFill>
                  <a:schemeClr val="dk1"/>
                </a:solidFill>
                <a:latin typeface="Calibri"/>
                <a:ea typeface="Calibri"/>
                <a:cs typeface="Calibri"/>
                <a:sym typeface="Calibri"/>
              </a:defRPr>
            </a:lvl6pPr>
            <a:lvl7pPr indent="0" lvl="6" marL="0" marR="0" rtl="0" algn="r">
              <a:buClr>
                <a:schemeClr val="dk1"/>
              </a:buClr>
              <a:buSzPts val="1800"/>
              <a:buFont typeface="Calibri"/>
              <a:buNone/>
              <a:defRPr sz="1800">
                <a:solidFill>
                  <a:schemeClr val="dk1"/>
                </a:solidFill>
                <a:latin typeface="Calibri"/>
                <a:ea typeface="Calibri"/>
                <a:cs typeface="Calibri"/>
                <a:sym typeface="Calibri"/>
              </a:defRPr>
            </a:lvl7pPr>
            <a:lvl8pPr indent="0" lvl="7" marL="0" marR="0" rtl="0" algn="r">
              <a:buClr>
                <a:schemeClr val="dk1"/>
              </a:buClr>
              <a:buSzPts val="1800"/>
              <a:buFont typeface="Calibri"/>
              <a:buNone/>
              <a:defRPr sz="1800">
                <a:solidFill>
                  <a:schemeClr val="dk1"/>
                </a:solidFill>
                <a:latin typeface="Calibri"/>
                <a:ea typeface="Calibri"/>
                <a:cs typeface="Calibri"/>
                <a:sym typeface="Calibri"/>
              </a:defRPr>
            </a:lvl8pPr>
            <a:lvl9pPr indent="0" lvl="8" marL="0" marR="0" rtl="0" algn="r">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B0F0"/>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B0F0"/>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6"/>
          <p:cNvSpPr txBox="1"/>
          <p:nvPr>
            <p:ph type="title"/>
          </p:nvPr>
        </p:nvSpPr>
        <p:spPr>
          <a:xfrm>
            <a:off x="839788" y="21549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B0F0"/>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B0F0"/>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2400"/>
              <a:buNone/>
              <a:defRPr b="1" sz="2400"/>
            </a:lvl1pPr>
            <a:lvl2pPr indent="-228600" lvl="1" marL="914400" algn="l">
              <a:lnSpc>
                <a:spcPct val="90000"/>
              </a:lnSpc>
              <a:spcBef>
                <a:spcPts val="500"/>
              </a:spcBef>
              <a:spcAft>
                <a:spcPts val="0"/>
              </a:spcAft>
              <a:buClr>
                <a:srgbClr val="00B0F0"/>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70C0"/>
              </a:buClr>
              <a:buSzPts val="1800"/>
              <a:buChar char="•"/>
              <a:defRPr/>
            </a:lvl1pPr>
            <a:lvl2pPr indent="-342900" lvl="1" marL="914400" algn="l">
              <a:lnSpc>
                <a:spcPct val="90000"/>
              </a:lnSpc>
              <a:spcBef>
                <a:spcPts val="500"/>
              </a:spcBef>
              <a:spcAft>
                <a:spcPts val="0"/>
              </a:spcAft>
              <a:buClr>
                <a:srgbClr val="00B0F0"/>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8"/>
          <p:cNvSpPr txBox="1"/>
          <p:nvPr>
            <p:ph type="title"/>
          </p:nvPr>
        </p:nvSpPr>
        <p:spPr>
          <a:xfrm>
            <a:off x="839787" y="340821"/>
            <a:ext cx="3932237" cy="11097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
          <p:cNvSpPr txBox="1"/>
          <p:nvPr>
            <p:ph idx="1" type="body"/>
          </p:nvPr>
        </p:nvSpPr>
        <p:spPr>
          <a:xfrm>
            <a:off x="5241378" y="1450570"/>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70C0"/>
              </a:buClr>
              <a:buSzPts val="3200"/>
              <a:buChar char="•"/>
              <a:defRPr sz="3200"/>
            </a:lvl1pPr>
            <a:lvl2pPr indent="-406400" lvl="1" marL="914400" algn="l">
              <a:lnSpc>
                <a:spcPct val="90000"/>
              </a:lnSpc>
              <a:spcBef>
                <a:spcPts val="500"/>
              </a:spcBef>
              <a:spcAft>
                <a:spcPts val="0"/>
              </a:spcAft>
              <a:buClr>
                <a:srgbClr val="00B0F0"/>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2" name="Google Shape;42;p8"/>
          <p:cNvSpPr txBox="1"/>
          <p:nvPr>
            <p:ph idx="2" type="body"/>
          </p:nvPr>
        </p:nvSpPr>
        <p:spPr>
          <a:xfrm>
            <a:off x="839787" y="2020367"/>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B0F0"/>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9"/>
          <p:cNvSpPr txBox="1"/>
          <p:nvPr>
            <p:ph type="title"/>
          </p:nvPr>
        </p:nvSpPr>
        <p:spPr>
          <a:xfrm>
            <a:off x="839787" y="274319"/>
            <a:ext cx="3932237" cy="11762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9"/>
          <p:cNvSpPr/>
          <p:nvPr>
            <p:ph idx="2" type="pic"/>
          </p:nvPr>
        </p:nvSpPr>
        <p:spPr>
          <a:xfrm>
            <a:off x="5183188" y="987425"/>
            <a:ext cx="6172200" cy="4873625"/>
          </a:xfrm>
          <a:prstGeom prst="rect">
            <a:avLst/>
          </a:prstGeom>
          <a:noFill/>
          <a:ln>
            <a:noFill/>
          </a:ln>
        </p:spPr>
      </p:sp>
      <p:sp>
        <p:nvSpPr>
          <p:cNvPr id="46" name="Google Shape;46;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70C0"/>
              </a:buClr>
              <a:buSzPts val="1600"/>
              <a:buNone/>
              <a:defRPr sz="1600"/>
            </a:lvl1pPr>
            <a:lvl2pPr indent="-228600" lvl="1" marL="914400" algn="l">
              <a:lnSpc>
                <a:spcPct val="90000"/>
              </a:lnSpc>
              <a:spcBef>
                <a:spcPts val="500"/>
              </a:spcBef>
              <a:spcAft>
                <a:spcPts val="0"/>
              </a:spcAft>
              <a:buClr>
                <a:srgbClr val="00B0F0"/>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B0F0"/>
              </a:buClr>
              <a:buSzPts val="4400"/>
              <a:buFont typeface="Calibri"/>
              <a:buNone/>
              <a:defRPr b="1" i="0" sz="4400" u="none" cap="none" strike="noStrike">
                <a:solidFill>
                  <a:srgbClr val="00B0F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70C0"/>
              </a:buClr>
              <a:buSzPts val="2800"/>
              <a:buFont typeface="Arial"/>
              <a:buChar char="•"/>
              <a:defRPr b="0" i="0" sz="2800" u="none" cap="none" strike="noStrike">
                <a:solidFill>
                  <a:srgbClr val="0070C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B0F0"/>
              </a:buClr>
              <a:buSzPts val="2400"/>
              <a:buFont typeface="Arial"/>
              <a:buChar char="•"/>
              <a:defRPr b="0" i="0" sz="2400" u="none" cap="none" strike="noStrike">
                <a:solidFill>
                  <a:srgbClr val="00B0F0"/>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1"/>
          <p:cNvPicPr preferRelativeResize="0"/>
          <p:nvPr/>
        </p:nvPicPr>
        <p:blipFill rotWithShape="1">
          <a:blip r:embed="rId1">
            <a:alphaModFix/>
          </a:blip>
          <a:srcRect b="0" l="0" r="0" t="0"/>
          <a:stretch/>
        </p:blipFill>
        <p:spPr>
          <a:xfrm rot="5400000">
            <a:off x="8646395" y="3312395"/>
            <a:ext cx="6858000" cy="233210"/>
          </a:xfrm>
          <a:prstGeom prst="rect">
            <a:avLst/>
          </a:prstGeom>
          <a:noFill/>
          <a:ln>
            <a:noFill/>
          </a:ln>
        </p:spPr>
      </p:pic>
      <p:pic>
        <p:nvPicPr>
          <p:cNvPr id="13" name="Google Shape;13;p1"/>
          <p:cNvPicPr preferRelativeResize="0"/>
          <p:nvPr/>
        </p:nvPicPr>
        <p:blipFill rotWithShape="1">
          <a:blip r:embed="rId1">
            <a:alphaModFix/>
          </a:blip>
          <a:srcRect b="0" l="0" r="0" t="0"/>
          <a:stretch/>
        </p:blipFill>
        <p:spPr>
          <a:xfrm>
            <a:off x="838200" y="1510183"/>
            <a:ext cx="2246105" cy="78613"/>
          </a:xfrm>
          <a:prstGeom prst="rect">
            <a:avLst/>
          </a:prstGeom>
          <a:noFill/>
          <a:ln>
            <a:noFill/>
          </a:ln>
        </p:spPr>
      </p:pic>
      <p:pic>
        <p:nvPicPr>
          <p:cNvPr descr="A picture containing thing&#10;&#10;Description generated with high confidence" id="14" name="Google Shape;14;p1"/>
          <p:cNvPicPr preferRelativeResize="0"/>
          <p:nvPr/>
        </p:nvPicPr>
        <p:blipFill rotWithShape="1">
          <a:blip r:embed="rId2">
            <a:alphaModFix/>
          </a:blip>
          <a:srcRect b="0" l="0" r="0" t="0"/>
          <a:stretch/>
        </p:blipFill>
        <p:spPr>
          <a:xfrm>
            <a:off x="8667969" y="548640"/>
            <a:ext cx="2618774" cy="7418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flickr.com/photos/georgiesharp/218995056"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hyperlink" Target="mailto:bbrennan@sfmillpark.catholic.edu.au" TargetMode="External"/><Relationship Id="rId7" Type="http://schemas.openxmlformats.org/officeDocument/2006/relationships/hyperlink" Target="mailto:madamemathseducation@gmail.com" TargetMode="External"/><Relationship Id="rId8" Type="http://schemas.openxmlformats.org/officeDocument/2006/relationships/hyperlink" Target="https://www.facebook.com/madamemaths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ctrTitle"/>
          </p:nvPr>
        </p:nvSpPr>
        <p:spPr>
          <a:xfrm>
            <a:off x="7589520" y="1026334"/>
            <a:ext cx="4219303" cy="286988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Font typeface="Verdana"/>
              <a:buNone/>
            </a:pPr>
            <a:r>
              <a:rPr b="0" i="0" lang="en-AU" sz="3600">
                <a:latin typeface="Verdana"/>
                <a:ea typeface="Verdana"/>
                <a:cs typeface="Verdana"/>
                <a:sym typeface="Verdana"/>
              </a:rPr>
              <a:t>Belief Drives Behaviour</a:t>
            </a:r>
            <a:br>
              <a:rPr b="0" i="0" lang="en-AU" sz="3600">
                <a:latin typeface="Verdana"/>
                <a:ea typeface="Verdana"/>
                <a:cs typeface="Verdana"/>
                <a:sym typeface="Verdana"/>
              </a:rPr>
            </a:br>
            <a:br>
              <a:rPr b="0" i="0" lang="en-AU" sz="3600">
                <a:latin typeface="Verdana"/>
                <a:ea typeface="Verdana"/>
                <a:cs typeface="Verdana"/>
                <a:sym typeface="Verdana"/>
              </a:rPr>
            </a:br>
            <a:r>
              <a:rPr b="0" i="0" lang="en-AU" sz="2000">
                <a:latin typeface="Verdana"/>
                <a:ea typeface="Verdana"/>
                <a:cs typeface="Verdana"/>
                <a:sym typeface="Verdana"/>
              </a:rPr>
              <a:t>Characteristics of Effective Whole School Data Practices.</a:t>
            </a:r>
            <a:endParaRPr b="0" i="0" sz="3600">
              <a:latin typeface="Verdana"/>
              <a:ea typeface="Verdana"/>
              <a:cs typeface="Verdana"/>
              <a:sym typeface="Verdana"/>
            </a:endParaRPr>
          </a:p>
        </p:txBody>
      </p:sp>
      <p:sp>
        <p:nvSpPr>
          <p:cNvPr id="52" name="Google Shape;52;p10"/>
          <p:cNvSpPr txBox="1"/>
          <p:nvPr>
            <p:ph idx="1" type="subTitle"/>
          </p:nvPr>
        </p:nvSpPr>
        <p:spPr>
          <a:xfrm>
            <a:off x="7707086" y="5126181"/>
            <a:ext cx="4101737" cy="149668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0070C0"/>
              </a:buClr>
              <a:buSzPct val="100000"/>
              <a:buNone/>
            </a:pPr>
            <a:r>
              <a:rPr lang="en-AU"/>
              <a:t>Presenter: Brooke Brennan</a:t>
            </a:r>
            <a:endParaRPr/>
          </a:p>
          <a:p>
            <a:pPr indent="0" lvl="0" marL="0" rtl="0" algn="ctr">
              <a:lnSpc>
                <a:spcPct val="90000"/>
              </a:lnSpc>
              <a:spcBef>
                <a:spcPts val="1000"/>
              </a:spcBef>
              <a:spcAft>
                <a:spcPts val="0"/>
              </a:spcAft>
              <a:buClr>
                <a:srgbClr val="0070C0"/>
              </a:buClr>
              <a:buSzPct val="100000"/>
              <a:buNone/>
            </a:pPr>
            <a:r>
              <a:rPr lang="en-AU"/>
              <a:t>MAV Conference Leaders Day</a:t>
            </a:r>
            <a:endParaRPr/>
          </a:p>
          <a:p>
            <a:pPr indent="0" lvl="0" marL="0" rtl="0" algn="ctr">
              <a:lnSpc>
                <a:spcPct val="90000"/>
              </a:lnSpc>
              <a:spcBef>
                <a:spcPts val="1000"/>
              </a:spcBef>
              <a:spcAft>
                <a:spcPts val="0"/>
              </a:spcAft>
              <a:buClr>
                <a:srgbClr val="0070C0"/>
              </a:buClr>
              <a:buSzPct val="100000"/>
              <a:buNone/>
            </a:pPr>
            <a:r>
              <a:t/>
            </a:r>
            <a:endParaRPr/>
          </a:p>
          <a:p>
            <a:pPr indent="0" lvl="0" marL="0" rtl="0" algn="ctr">
              <a:lnSpc>
                <a:spcPct val="90000"/>
              </a:lnSpc>
              <a:spcBef>
                <a:spcPts val="1000"/>
              </a:spcBef>
              <a:spcAft>
                <a:spcPts val="0"/>
              </a:spcAft>
              <a:buClr>
                <a:srgbClr val="0070C0"/>
              </a:buClr>
              <a:buSzPct val="100000"/>
              <a:buNone/>
            </a:pPr>
            <a:r>
              <a:rPr lang="en-AU"/>
              <a:t>Date: 09/06/2022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000"/>
              <a:buFont typeface="Calibri"/>
              <a:buNone/>
            </a:pPr>
            <a:r>
              <a:rPr lang="en-AU" sz="4000"/>
              <a:t>Growth Based Pedagogy</a:t>
            </a:r>
            <a:endParaRPr sz="4000"/>
          </a:p>
        </p:txBody>
      </p:sp>
      <p:sp>
        <p:nvSpPr>
          <p:cNvPr id="115" name="Google Shape;11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None/>
            </a:pPr>
            <a:br>
              <a:rPr b="0" lang="en-AU" sz="4400">
                <a:latin typeface="Verdana"/>
                <a:ea typeface="Verdana"/>
                <a:cs typeface="Verdana"/>
                <a:sym typeface="Verdana"/>
              </a:rPr>
            </a:br>
            <a:r>
              <a:rPr b="0" i="0" lang="en-AU" sz="3200" u="none" strike="noStrike">
                <a:latin typeface="Verdana"/>
                <a:ea typeface="Verdana"/>
                <a:cs typeface="Verdana"/>
                <a:sym typeface="Verdana"/>
              </a:rPr>
              <a:t>“Effective school leaders </a:t>
            </a:r>
            <a:r>
              <a:rPr b="1" i="0" lang="en-AU" sz="3200" u="none" strike="noStrike">
                <a:latin typeface="Verdana"/>
                <a:ea typeface="Verdana"/>
                <a:cs typeface="Verdana"/>
                <a:sym typeface="Verdana"/>
              </a:rPr>
              <a:t>create the conditions for growth and progress</a:t>
            </a:r>
            <a:r>
              <a:rPr b="0" i="0" lang="en-AU" sz="3200" u="none" strike="noStrike">
                <a:latin typeface="Verdana"/>
                <a:ea typeface="Verdana"/>
                <a:cs typeface="Verdana"/>
                <a:sym typeface="Verdana"/>
              </a:rPr>
              <a:t>, enabling others to understand their impact on student outcomes and seek constant improvement.” </a:t>
            </a:r>
            <a:r>
              <a:rPr b="1" i="0" lang="en-AU" sz="3200" u="none" strike="noStrike">
                <a:latin typeface="Verdana"/>
                <a:ea typeface="Verdana"/>
                <a:cs typeface="Verdana"/>
                <a:sym typeface="Verdana"/>
              </a:rPr>
              <a:t>(Horizons of Hope Leadership Strategy Statement, 2019)</a:t>
            </a:r>
            <a:endParaRPr sz="44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Why a vision watermark?</a:t>
            </a:r>
            <a:endParaRPr/>
          </a:p>
        </p:txBody>
      </p:sp>
      <p:sp>
        <p:nvSpPr>
          <p:cNvPr id="121" name="Google Shape;12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00B0F0"/>
              </a:buClr>
              <a:buSzPts val="3200"/>
              <a:buChar char="•"/>
            </a:pPr>
            <a:r>
              <a:rPr i="0" lang="en-AU" sz="3200" u="none" strike="noStrike">
                <a:solidFill>
                  <a:srgbClr val="00B0F0"/>
                </a:solidFill>
                <a:latin typeface="Verdana"/>
                <a:ea typeface="Verdana"/>
                <a:cs typeface="Verdana"/>
                <a:sym typeface="Verdana"/>
              </a:rPr>
              <a:t>“As a school, we reflect on the whole school shared beliefs and understandings by attending to our design principles. We ensure this is demonstrated through words and actions.  We have shared responsibility and accountability towards student learning and data and we work collaboratively to ensure the learning and growth of all. Everyone, Everywhere, Everyday. This is the SFOA WAY.” </a:t>
            </a:r>
            <a:endParaRPr sz="4400">
              <a:solidFill>
                <a:srgbClr val="00B0F0"/>
              </a:solidFill>
              <a:latin typeface="Verdana"/>
              <a:ea typeface="Verdana"/>
              <a:cs typeface="Verdana"/>
              <a:sym typeface="Verdana"/>
            </a:endParaRPr>
          </a:p>
          <a:p>
            <a:pPr indent="0" lvl="0" marL="0" rtl="0" algn="ctr">
              <a:lnSpc>
                <a:spcPct val="90000"/>
              </a:lnSpc>
              <a:spcBef>
                <a:spcPts val="0"/>
              </a:spcBef>
              <a:spcAft>
                <a:spcPts val="0"/>
              </a:spcAft>
              <a:buClr>
                <a:srgbClr val="0070C0"/>
              </a:buClr>
              <a:buSzPts val="2000"/>
              <a:buNone/>
            </a:pPr>
            <a:r>
              <a:rPr i="0" lang="en-AU" sz="2000" u="none" strike="noStrike">
                <a:latin typeface="Verdana"/>
                <a:ea typeface="Verdana"/>
                <a:cs typeface="Verdana"/>
                <a:sym typeface="Verdana"/>
              </a:rPr>
              <a:t>(St Francis of Assisi Learning &amp; Teaching Pedagogical Framework, 2020)</a:t>
            </a:r>
            <a:endParaRPr sz="3200">
              <a:latin typeface="Verdana"/>
              <a:ea typeface="Verdana"/>
              <a:cs typeface="Verdana"/>
              <a:sym typeface="Verdana"/>
            </a:endParaRPr>
          </a:p>
          <a:p>
            <a:pPr indent="0" lvl="0" marL="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1"/>
          <p:cNvSpPr txBox="1"/>
          <p:nvPr>
            <p:ph type="title"/>
          </p:nvPr>
        </p:nvSpPr>
        <p:spPr>
          <a:xfrm>
            <a:off x="838199" y="291090"/>
            <a:ext cx="10515599" cy="93268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AU" sz="3600">
                <a:solidFill>
                  <a:schemeClr val="dk1"/>
                </a:solidFill>
                <a:latin typeface="Calibri"/>
                <a:ea typeface="Calibri"/>
                <a:cs typeface="Calibri"/>
                <a:sym typeface="Calibri"/>
              </a:rPr>
              <a:t>Influenced by the work of Lyn Sharrat</a:t>
            </a:r>
            <a:endParaRPr/>
          </a:p>
        </p:txBody>
      </p:sp>
      <p:pic>
        <p:nvPicPr>
          <p:cNvPr descr="Text&#10;&#10;Description automatically generated" id="127" name="Google Shape;127;p21"/>
          <p:cNvPicPr preferRelativeResize="0"/>
          <p:nvPr>
            <p:ph idx="1" type="body"/>
          </p:nvPr>
        </p:nvPicPr>
        <p:blipFill rotWithShape="1">
          <a:blip r:embed="rId3">
            <a:alphaModFix/>
          </a:blip>
          <a:srcRect b="2784" l="0" r="0" t="0"/>
          <a:stretch/>
        </p:blipFill>
        <p:spPr>
          <a:xfrm>
            <a:off x="1720880" y="1863801"/>
            <a:ext cx="8750238" cy="4317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3200"/>
              <a:buFont typeface="Calibri"/>
              <a:buNone/>
            </a:pPr>
            <a:r>
              <a:rPr lang="en-AU" sz="3200"/>
              <a:t>Shared Accountability, Shared Action and Belief</a:t>
            </a:r>
            <a:endParaRPr sz="3200"/>
          </a:p>
        </p:txBody>
      </p:sp>
      <p:sp>
        <p:nvSpPr>
          <p:cNvPr id="133" name="Google Shape;13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lang="en-AU"/>
              <a:t>Hearing others' ideas and suggestions</a:t>
            </a:r>
            <a:endParaRPr/>
          </a:p>
          <a:p>
            <a:pPr indent="-228600" lvl="0" marL="228600" rtl="0" algn="l">
              <a:lnSpc>
                <a:spcPct val="90000"/>
              </a:lnSpc>
              <a:spcBef>
                <a:spcPts val="1000"/>
              </a:spcBef>
              <a:spcAft>
                <a:spcPts val="0"/>
              </a:spcAft>
              <a:buClr>
                <a:srgbClr val="0070C0"/>
              </a:buClr>
              <a:buSzPts val="2800"/>
              <a:buChar char="•"/>
            </a:pPr>
            <a:r>
              <a:rPr lang="en-AU"/>
              <a:t>Making connections between like needs students</a:t>
            </a:r>
            <a:endParaRPr/>
          </a:p>
          <a:p>
            <a:pPr indent="-228600" lvl="0" marL="228600" rtl="0" algn="l">
              <a:lnSpc>
                <a:spcPct val="90000"/>
              </a:lnSpc>
              <a:spcBef>
                <a:spcPts val="1000"/>
              </a:spcBef>
              <a:spcAft>
                <a:spcPts val="0"/>
              </a:spcAft>
              <a:buClr>
                <a:srgbClr val="0070C0"/>
              </a:buClr>
              <a:buSzPts val="2800"/>
              <a:buChar char="•"/>
            </a:pPr>
            <a:r>
              <a:rPr lang="en-AU"/>
              <a:t>Inspired to try those ideas</a:t>
            </a:r>
            <a:endParaRPr/>
          </a:p>
          <a:p>
            <a:pPr indent="-228600" lvl="0" marL="228600" rtl="0" algn="l">
              <a:lnSpc>
                <a:spcPct val="90000"/>
              </a:lnSpc>
              <a:spcBef>
                <a:spcPts val="1000"/>
              </a:spcBef>
              <a:spcAft>
                <a:spcPts val="0"/>
              </a:spcAft>
              <a:buClr>
                <a:srgbClr val="0070C0"/>
              </a:buClr>
              <a:buSzPts val="2800"/>
              <a:buChar char="•"/>
            </a:pPr>
            <a:r>
              <a:rPr lang="en-AU"/>
              <a:t>Looking at different ways to gather assessment data such as videos, additional work samples.</a:t>
            </a:r>
            <a:endParaRPr/>
          </a:p>
          <a:p>
            <a:pPr indent="0" lvl="0" marL="0" rtl="0" algn="l">
              <a:lnSpc>
                <a:spcPct val="90000"/>
              </a:lnSpc>
              <a:spcBef>
                <a:spcPts val="1000"/>
              </a:spcBef>
              <a:spcAft>
                <a:spcPts val="0"/>
              </a:spcAft>
              <a:buClr>
                <a:srgbClr val="0070C0"/>
              </a:buClr>
              <a:buSzPts val="2800"/>
              <a:buNone/>
            </a:pPr>
            <a:r>
              <a:t/>
            </a:r>
            <a:endParaRPr/>
          </a:p>
          <a:p>
            <a:pPr indent="0" lvl="0" marL="0" rtl="0" algn="l">
              <a:lnSpc>
                <a:spcPct val="90000"/>
              </a:lnSpc>
              <a:spcBef>
                <a:spcPts val="1000"/>
              </a:spcBef>
              <a:spcAft>
                <a:spcPts val="0"/>
              </a:spcAft>
              <a:buClr>
                <a:srgbClr val="0070C0"/>
              </a:buClr>
              <a:buSzPts val="2800"/>
              <a:buNone/>
            </a:pPr>
            <a:r>
              <a:t/>
            </a:r>
            <a:endParaRPr/>
          </a:p>
          <a:p>
            <a:pPr indent="0" lvl="0" marL="0" rtl="0" algn="l">
              <a:lnSpc>
                <a:spcPct val="90000"/>
              </a:lnSpc>
              <a:spcBef>
                <a:spcPts val="1000"/>
              </a:spcBef>
              <a:spcAft>
                <a:spcPts val="0"/>
              </a:spcAft>
              <a:buClr>
                <a:srgbClr val="0070C0"/>
              </a:buClr>
              <a:buSzPts val="2800"/>
              <a:buNone/>
            </a:pPr>
            <a:r>
              <a:rPr lang="en-AU"/>
              <a:t>OUR STUDENTS NOT MY STUDENTS – EVERY FACE IN OUR SCHOOL DESERVES TO GROW IN MATHEMATICS LEARNING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Why examine data practices?</a:t>
            </a:r>
            <a:endParaRPr/>
          </a:p>
        </p:txBody>
      </p:sp>
      <p:sp>
        <p:nvSpPr>
          <p:cNvPr id="139" name="Google Shape;13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70C0"/>
              </a:buClr>
              <a:buSzPts val="2800"/>
              <a:buChar char="•"/>
            </a:pPr>
            <a:r>
              <a:rPr lang="en-AU">
                <a:latin typeface="Verdana"/>
                <a:ea typeface="Verdana"/>
                <a:cs typeface="Verdana"/>
                <a:sym typeface="Verdana"/>
              </a:rPr>
              <a:t>There is a significant bank of research into why teachers should use data within their classrooms (Sharrat &amp; Fullan, 2012; Masters, 2018; Sharrat, 2019; Hattie, 2008) but limited research on how leaders can support the implementation of this in a supportive and constructive way or what specific features of a school’s data practices make them more effective. </a:t>
            </a:r>
            <a:endParaRPr/>
          </a:p>
          <a:p>
            <a:pPr indent="-228600" lvl="0" marL="228600" rtl="0" algn="l">
              <a:lnSpc>
                <a:spcPct val="90000"/>
              </a:lnSpc>
              <a:spcBef>
                <a:spcPts val="1000"/>
              </a:spcBef>
              <a:spcAft>
                <a:spcPts val="0"/>
              </a:spcAft>
              <a:buClr>
                <a:srgbClr val="0070C0"/>
              </a:buClr>
              <a:buSzPts val="2800"/>
              <a:buChar char="•"/>
            </a:pPr>
            <a:r>
              <a:rPr lang="en-AU">
                <a:latin typeface="Verdana"/>
                <a:ea typeface="Verdana"/>
                <a:cs typeface="Verdana"/>
                <a:sym typeface="Verdana"/>
              </a:rPr>
              <a:t>Currently there are few consistent frameworks with which schools can engage with data and assist in scaffolding the role leaders play in supporting a consistent approach to data set analysis, use and culture within schools. </a:t>
            </a:r>
            <a:endParaRPr sz="40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SWOT ANALYSIS</a:t>
            </a:r>
            <a:endParaRPr/>
          </a:p>
        </p:txBody>
      </p:sp>
      <p:sp>
        <p:nvSpPr>
          <p:cNvPr id="145" name="Google Shape;14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lang="en-AU"/>
              <a:t>Let’s examine the Strengths, Weaknesses, Opportunities and Things to consider in your own context.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nvSpPr>
        <p:spPr>
          <a:xfrm>
            <a:off x="8692587" y="6007261"/>
            <a:ext cx="333350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2000" u="none" cap="none" strike="noStrike">
                <a:solidFill>
                  <a:schemeClr val="dk1"/>
                </a:solidFill>
                <a:latin typeface="Verdana"/>
                <a:ea typeface="Verdana"/>
                <a:cs typeface="Verdana"/>
                <a:sym typeface="Verdana"/>
              </a:rPr>
              <a:t>Brennan, 2021</a:t>
            </a:r>
            <a:endParaRPr sz="2000">
              <a:solidFill>
                <a:schemeClr val="dk1"/>
              </a:solidFill>
              <a:latin typeface="Verdana"/>
              <a:ea typeface="Verdana"/>
              <a:cs typeface="Verdana"/>
              <a:sym typeface="Verdana"/>
            </a:endParaRPr>
          </a:p>
        </p:txBody>
      </p:sp>
      <p:sp>
        <p:nvSpPr>
          <p:cNvPr id="151" name="Google Shape;15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070C0"/>
              </a:buClr>
              <a:buSzPts val="2800"/>
              <a:buNone/>
            </a:pPr>
            <a:r>
              <a:t/>
            </a:r>
            <a:endParaRPr/>
          </a:p>
        </p:txBody>
      </p:sp>
      <p:pic>
        <p:nvPicPr>
          <p:cNvPr id="152" name="Google Shape;152;p25"/>
          <p:cNvPicPr preferRelativeResize="0"/>
          <p:nvPr/>
        </p:nvPicPr>
        <p:blipFill rotWithShape="1">
          <a:blip r:embed="rId3">
            <a:alphaModFix/>
          </a:blip>
          <a:srcRect b="0" l="0" r="0" t="0"/>
          <a:stretch/>
        </p:blipFill>
        <p:spPr>
          <a:xfrm>
            <a:off x="358654" y="884989"/>
            <a:ext cx="8183462" cy="549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t/>
            </a:r>
            <a:endParaRPr/>
          </a:p>
        </p:txBody>
      </p:sp>
      <p:pic>
        <p:nvPicPr>
          <p:cNvPr id="158" name="Google Shape;158;p26"/>
          <p:cNvPicPr preferRelativeResize="0"/>
          <p:nvPr>
            <p:ph idx="1" type="body"/>
          </p:nvPr>
        </p:nvPicPr>
        <p:blipFill rotWithShape="1">
          <a:blip r:embed="rId3">
            <a:alphaModFix/>
          </a:blip>
          <a:srcRect b="0" l="0" r="0" t="0"/>
          <a:stretch/>
        </p:blipFill>
        <p:spPr>
          <a:xfrm>
            <a:off x="544850" y="365126"/>
            <a:ext cx="7696325" cy="57272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Big Questions from the Research</a:t>
            </a:r>
            <a:endParaRPr/>
          </a:p>
        </p:txBody>
      </p:sp>
      <p:sp>
        <p:nvSpPr>
          <p:cNvPr id="164" name="Google Shape;16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lang="en-AU"/>
              <a:t>What does it all look like in leadership decision making and then in classrooms?</a:t>
            </a:r>
            <a:endParaRPr/>
          </a:p>
          <a:p>
            <a:pPr indent="-228600" lvl="0" marL="228600" rtl="0" algn="l">
              <a:lnSpc>
                <a:spcPct val="90000"/>
              </a:lnSpc>
              <a:spcBef>
                <a:spcPts val="1000"/>
              </a:spcBef>
              <a:spcAft>
                <a:spcPts val="0"/>
              </a:spcAft>
              <a:buClr>
                <a:srgbClr val="0070C0"/>
              </a:buClr>
              <a:buSzPts val="2800"/>
              <a:buChar char="•"/>
            </a:pPr>
            <a:r>
              <a:rPr lang="en-AU"/>
              <a:t>What data and why?</a:t>
            </a:r>
            <a:endParaRPr/>
          </a:p>
          <a:p>
            <a:pPr indent="-228600" lvl="0" marL="228600" rtl="0" algn="l">
              <a:lnSpc>
                <a:spcPct val="90000"/>
              </a:lnSpc>
              <a:spcBef>
                <a:spcPts val="1000"/>
              </a:spcBef>
              <a:spcAft>
                <a:spcPts val="0"/>
              </a:spcAft>
              <a:buClr>
                <a:srgbClr val="0070C0"/>
              </a:buClr>
              <a:buSzPts val="2800"/>
              <a:buChar char="•"/>
            </a:pPr>
            <a:r>
              <a:rPr lang="en-AU"/>
              <a:t>How can we make it easier for teachers to track and make changes to their practice ‘on the fly’?</a:t>
            </a:r>
            <a:endParaRPr/>
          </a:p>
          <a:p>
            <a:pPr indent="-228600" lvl="0" marL="228600" rtl="0" algn="l">
              <a:lnSpc>
                <a:spcPct val="90000"/>
              </a:lnSpc>
              <a:spcBef>
                <a:spcPts val="1000"/>
              </a:spcBef>
              <a:spcAft>
                <a:spcPts val="0"/>
              </a:spcAft>
              <a:buClr>
                <a:srgbClr val="0070C0"/>
              </a:buClr>
              <a:buSzPts val="2800"/>
              <a:buChar char="•"/>
            </a:pPr>
            <a:r>
              <a:rPr lang="en-AU"/>
              <a:t>How can we unlock the pockets of excellence in our school and hear all voices?</a:t>
            </a:r>
            <a:endParaRPr/>
          </a:p>
          <a:p>
            <a:pPr indent="-228600" lvl="0" marL="228600" rtl="0" algn="l">
              <a:lnSpc>
                <a:spcPct val="90000"/>
              </a:lnSpc>
              <a:spcBef>
                <a:spcPts val="1000"/>
              </a:spcBef>
              <a:spcAft>
                <a:spcPts val="0"/>
              </a:spcAft>
              <a:buClr>
                <a:srgbClr val="0070C0"/>
              </a:buClr>
              <a:buSzPts val="2800"/>
              <a:buChar char="•"/>
            </a:pPr>
            <a:r>
              <a:rPr lang="en-AU"/>
              <a:t>How do we find the time?</a:t>
            </a:r>
            <a:endParaRPr/>
          </a:p>
          <a:p>
            <a:pPr indent="-50800" lvl="0" marL="228600" rtl="0" algn="l">
              <a:lnSpc>
                <a:spcPct val="90000"/>
              </a:lnSpc>
              <a:spcBef>
                <a:spcPts val="1000"/>
              </a:spcBef>
              <a:spcAft>
                <a:spcPts val="0"/>
              </a:spcAft>
              <a:buClr>
                <a:srgbClr val="0070C0"/>
              </a:buClr>
              <a:buSzPts val="2800"/>
              <a:buNone/>
            </a:pPr>
            <a:r>
              <a:t/>
            </a:r>
            <a:endParaRPr/>
          </a:p>
          <a:p>
            <a:pPr indent="-50800" lvl="0" marL="22860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Big Focus Areas</a:t>
            </a:r>
            <a:endParaRPr/>
          </a:p>
        </p:txBody>
      </p:sp>
      <p:sp>
        <p:nvSpPr>
          <p:cNvPr id="170" name="Google Shape;170;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lnSpc>
                <a:spcPct val="200000"/>
              </a:lnSpc>
              <a:spcBef>
                <a:spcPts val="0"/>
              </a:spcBef>
              <a:spcAft>
                <a:spcPts val="0"/>
              </a:spcAft>
              <a:buClr>
                <a:srgbClr val="0070C0"/>
              </a:buClr>
              <a:buSzPct val="100000"/>
              <a:buFont typeface="Noto Sans Symbols"/>
              <a:buChar char="−"/>
            </a:pPr>
            <a:r>
              <a:rPr lang="en-AU" sz="2600" u="none" strike="noStrike">
                <a:latin typeface="Verdana"/>
                <a:ea typeface="Verdana"/>
                <a:cs typeface="Verdana"/>
                <a:sym typeface="Verdana"/>
              </a:rPr>
              <a:t>Collections and storage of data</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Whole school assessment schedules, policies and designs</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What, when, where and how data is analysed</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Planning for Student Learning</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Enacting Curriculum Designs</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Teacher Pedagogical Reflection and Professional Learning</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Student Learning, Voice and Goal Setting</a:t>
            </a:r>
            <a:endParaRPr/>
          </a:p>
          <a:p>
            <a:pPr indent="-342900" lvl="0" marL="342900" rtl="0" algn="l">
              <a:lnSpc>
                <a:spcPct val="200000"/>
              </a:lnSpc>
              <a:spcBef>
                <a:spcPts val="1000"/>
              </a:spcBef>
              <a:spcAft>
                <a:spcPts val="0"/>
              </a:spcAft>
              <a:buClr>
                <a:srgbClr val="0070C0"/>
              </a:buClr>
              <a:buSzPct val="100000"/>
              <a:buFont typeface="Noto Sans Symbols"/>
              <a:buChar char="−"/>
            </a:pPr>
            <a:r>
              <a:rPr lang="en-AU" sz="2600" u="none" strike="noStrike">
                <a:latin typeface="Verdana"/>
                <a:ea typeface="Verdana"/>
                <a:cs typeface="Verdana"/>
                <a:sym typeface="Verdana"/>
              </a:rPr>
              <a:t>Data Literacy and Visibility</a:t>
            </a:r>
            <a:endParaRPr/>
          </a:p>
          <a:p>
            <a:pPr indent="-130810" lvl="0" marL="228600" rtl="0" algn="l">
              <a:lnSpc>
                <a:spcPct val="90000"/>
              </a:lnSpc>
              <a:spcBef>
                <a:spcPts val="1000"/>
              </a:spcBef>
              <a:spcAft>
                <a:spcPts val="0"/>
              </a:spcAft>
              <a:buClr>
                <a:srgbClr val="0070C0"/>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1"/>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B0F0"/>
              </a:buClr>
              <a:buSzPts val="4200"/>
              <a:buFont typeface="Calibri"/>
              <a:buNone/>
            </a:pPr>
            <a:r>
              <a:rPr lang="en-AU" sz="4200"/>
              <a:t>Acknowledgement of country </a:t>
            </a:r>
            <a:endParaRPr/>
          </a:p>
        </p:txBody>
      </p:sp>
      <p:sp>
        <p:nvSpPr>
          <p:cNvPr id="60" name="Google Shape;60;p11"/>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1"/>
          <p:cNvSpPr txBox="1"/>
          <p:nvPr>
            <p:ph idx="1" type="body"/>
          </p:nvPr>
        </p:nvSpPr>
        <p:spPr>
          <a:xfrm>
            <a:off x="640080" y="2872899"/>
            <a:ext cx="4279790" cy="332066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70C0"/>
              </a:buClr>
              <a:buSzPct val="100000"/>
              <a:buNone/>
            </a:pPr>
            <a:r>
              <a:rPr b="1" i="1" lang="en-AU" sz="2000"/>
              <a:t>As we gather for this workshop across various settings in a virtual construct let us take a moment to reflect the meaning of place and doing so recognise the various traditional lands on which we learn and share today.</a:t>
            </a:r>
            <a:endParaRPr sz="2000"/>
          </a:p>
          <a:p>
            <a:pPr indent="0" lvl="0" marL="0" rtl="0" algn="l">
              <a:lnSpc>
                <a:spcPct val="90000"/>
              </a:lnSpc>
              <a:spcBef>
                <a:spcPts val="1000"/>
              </a:spcBef>
              <a:spcAft>
                <a:spcPts val="0"/>
              </a:spcAft>
              <a:buClr>
                <a:srgbClr val="0070C0"/>
              </a:buClr>
              <a:buSzPct val="100000"/>
              <a:buNone/>
            </a:pPr>
            <a:r>
              <a:rPr b="1" i="1" lang="en-AU" sz="2000"/>
              <a:t>We acknowledge the Elders – past, present and emerging of all the land we work, learn and live on and their Ancestral Spirits with gratitude and respect.</a:t>
            </a:r>
            <a:endParaRPr sz="2000"/>
          </a:p>
          <a:p>
            <a:pPr indent="0" lvl="0" marL="0" rtl="0" algn="l">
              <a:lnSpc>
                <a:spcPct val="90000"/>
              </a:lnSpc>
              <a:spcBef>
                <a:spcPts val="1000"/>
              </a:spcBef>
              <a:spcAft>
                <a:spcPts val="0"/>
              </a:spcAft>
              <a:buClr>
                <a:srgbClr val="444444"/>
              </a:buClr>
              <a:buSzPct val="100000"/>
              <a:buNone/>
            </a:pPr>
            <a:r>
              <a:rPr b="0" i="0" lang="en-AU" sz="1400" u="sng">
                <a:solidFill>
                  <a:schemeClr val="hlink"/>
                </a:solidFill>
                <a:latin typeface="Oi"/>
                <a:ea typeface="Oi"/>
                <a:cs typeface="Oi"/>
                <a:sym typeface="Oi"/>
                <a:hlinkClick r:id="rId3"/>
              </a:rPr>
              <a:t>https://www.flickr.com/photos/georgiesharp/218995056</a:t>
            </a:r>
            <a:endParaRPr sz="2000"/>
          </a:p>
        </p:txBody>
      </p:sp>
      <p:pic>
        <p:nvPicPr>
          <p:cNvPr descr="dot painting school" id="62" name="Google Shape;62;p11"/>
          <p:cNvPicPr preferRelativeResize="0"/>
          <p:nvPr/>
        </p:nvPicPr>
        <p:blipFill rotWithShape="1">
          <a:blip r:embed="rId4">
            <a:alphaModFix/>
          </a:blip>
          <a:srcRect b="2" l="7379" r="7364"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Beyond Spreadsheets</a:t>
            </a:r>
            <a:endParaRPr/>
          </a:p>
        </p:txBody>
      </p:sp>
      <p:sp>
        <p:nvSpPr>
          <p:cNvPr id="176" name="Google Shape;17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70C0"/>
              </a:buClr>
              <a:buSzPts val="2800"/>
              <a:buNone/>
            </a:pPr>
            <a:r>
              <a:rPr lang="en-AU"/>
              <a:t>The numbers are fine, but:</a:t>
            </a:r>
            <a:endParaRPr/>
          </a:p>
          <a:p>
            <a:pPr indent="0" lvl="0" marL="0" rtl="0" algn="just">
              <a:lnSpc>
                <a:spcPct val="90000"/>
              </a:lnSpc>
              <a:spcBef>
                <a:spcPts val="0"/>
              </a:spcBef>
              <a:spcAft>
                <a:spcPts val="0"/>
              </a:spcAft>
              <a:buClr>
                <a:srgbClr val="0070C0"/>
              </a:buClr>
              <a:buSzPts val="2800"/>
              <a:buNone/>
            </a:pPr>
            <a:r>
              <a:t/>
            </a:r>
            <a:endParaRPr/>
          </a:p>
          <a:p>
            <a:pPr indent="0" lvl="0" marL="0" rtl="0" algn="just">
              <a:lnSpc>
                <a:spcPct val="90000"/>
              </a:lnSpc>
              <a:spcBef>
                <a:spcPts val="0"/>
              </a:spcBef>
              <a:spcAft>
                <a:spcPts val="0"/>
              </a:spcAft>
              <a:buClr>
                <a:srgbClr val="0070C0"/>
              </a:buClr>
              <a:buSzPts val="2800"/>
              <a:buNone/>
            </a:pPr>
            <a:r>
              <a:rPr b="0" i="0" lang="en-AU" sz="2800" u="none" strike="noStrike">
                <a:latin typeface="Verdana"/>
                <a:ea typeface="Verdana"/>
                <a:cs typeface="Verdana"/>
                <a:sym typeface="Verdana"/>
              </a:rPr>
              <a:t>“</a:t>
            </a:r>
            <a:r>
              <a:rPr b="0" i="1" lang="en-AU" sz="2800" u="none" strike="noStrike">
                <a:latin typeface="Verdana"/>
                <a:ea typeface="Verdana"/>
                <a:cs typeface="Verdana"/>
                <a:sym typeface="Verdana"/>
              </a:rPr>
              <a:t>We are wired to feel things for people, not numbers</a:t>
            </a:r>
            <a:r>
              <a:rPr b="0" i="1" lang="en-AU" sz="2000" u="none" strike="noStrike">
                <a:solidFill>
                  <a:srgbClr val="558B2F"/>
                </a:solidFill>
                <a:latin typeface="Roboto"/>
                <a:ea typeface="Roboto"/>
                <a:cs typeface="Roboto"/>
                <a:sym typeface="Roboto"/>
              </a:rPr>
              <a:t>.” </a:t>
            </a:r>
            <a:endParaRPr/>
          </a:p>
          <a:p>
            <a:pPr indent="0" lvl="0" marL="0" rtl="0" algn="just">
              <a:lnSpc>
                <a:spcPct val="90000"/>
              </a:lnSpc>
              <a:spcBef>
                <a:spcPts val="0"/>
              </a:spcBef>
              <a:spcAft>
                <a:spcPts val="0"/>
              </a:spcAft>
              <a:buClr>
                <a:srgbClr val="0070C0"/>
              </a:buClr>
              <a:buSzPts val="2800"/>
              <a:buNone/>
            </a:pPr>
            <a:r>
              <a:t/>
            </a:r>
            <a:endParaRPr/>
          </a:p>
          <a:p>
            <a:pPr indent="0" lvl="0" marL="0" rtl="0" algn="just">
              <a:lnSpc>
                <a:spcPct val="90000"/>
              </a:lnSpc>
              <a:spcBef>
                <a:spcPts val="0"/>
              </a:spcBef>
              <a:spcAft>
                <a:spcPts val="0"/>
              </a:spcAft>
              <a:buClr>
                <a:srgbClr val="0070C0"/>
              </a:buClr>
              <a:buSzPts val="2800"/>
              <a:buNone/>
            </a:pPr>
            <a:r>
              <a:rPr lang="en-AU"/>
              <a:t>It is about lifting the narrative of each learner off the page.</a:t>
            </a:r>
            <a:endParaRPr/>
          </a:p>
          <a:p>
            <a:pPr indent="0" lvl="0" marL="0" rtl="0" algn="just">
              <a:lnSpc>
                <a:spcPct val="90000"/>
              </a:lnSpc>
              <a:spcBef>
                <a:spcPts val="0"/>
              </a:spcBef>
              <a:spcAft>
                <a:spcPts val="0"/>
              </a:spcAft>
              <a:buClr>
                <a:srgbClr val="0070C0"/>
              </a:buClr>
              <a:buSzPts val="2800"/>
              <a:buNone/>
            </a:pPr>
            <a:r>
              <a:t/>
            </a:r>
            <a:endParaRPr/>
          </a:p>
          <a:p>
            <a:pPr indent="0" lvl="0" marL="0" rtl="0" algn="just">
              <a:lnSpc>
                <a:spcPct val="90000"/>
              </a:lnSpc>
              <a:spcBef>
                <a:spcPts val="0"/>
              </a:spcBef>
              <a:spcAft>
                <a:spcPts val="0"/>
              </a:spcAft>
              <a:buClr>
                <a:srgbClr val="0070C0"/>
              </a:buClr>
              <a:buSzPts val="2800"/>
              <a:buNone/>
            </a:pPr>
            <a:r>
              <a:rPr lang="en-AU"/>
              <a:t>The numbers are the start of the conversation, but the conversation is what is important.</a:t>
            </a:r>
            <a:endParaRPr/>
          </a:p>
          <a:p>
            <a:pPr indent="0" lvl="0" marL="0" rtl="0" algn="just">
              <a:lnSpc>
                <a:spcPct val="90000"/>
              </a:lnSpc>
              <a:spcBef>
                <a:spcPts val="0"/>
              </a:spcBef>
              <a:spcAft>
                <a:spcPts val="0"/>
              </a:spcAft>
              <a:buClr>
                <a:srgbClr val="0070C0"/>
              </a:buClr>
              <a:buSzPts val="2800"/>
              <a:buNone/>
            </a:pPr>
            <a:r>
              <a:t/>
            </a:r>
            <a:endParaRPr/>
          </a:p>
          <a:p>
            <a:pPr indent="0" lvl="0" marL="0" rtl="0" algn="just">
              <a:lnSpc>
                <a:spcPct val="90000"/>
              </a:lnSpc>
              <a:spcBef>
                <a:spcPts val="0"/>
              </a:spcBef>
              <a:spcAft>
                <a:spcPts val="0"/>
              </a:spcAft>
              <a:buClr>
                <a:srgbClr val="0070C0"/>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Data must = action</a:t>
            </a:r>
            <a:endParaRPr/>
          </a:p>
        </p:txBody>
      </p:sp>
      <p:sp>
        <p:nvSpPr>
          <p:cNvPr id="182" name="Google Shape;18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14300" lvl="0" marL="228600" rtl="0" algn="just">
              <a:lnSpc>
                <a:spcPct val="90000"/>
              </a:lnSpc>
              <a:spcBef>
                <a:spcPts val="0"/>
              </a:spcBef>
              <a:spcAft>
                <a:spcPts val="0"/>
              </a:spcAft>
              <a:buClr>
                <a:srgbClr val="0070C0"/>
              </a:buClr>
              <a:buSzPts val="1800"/>
              <a:buNone/>
            </a:pPr>
            <a:r>
              <a:t/>
            </a:r>
            <a:endParaRPr sz="1800">
              <a:latin typeface="Verdana"/>
              <a:ea typeface="Verdana"/>
              <a:cs typeface="Verdana"/>
              <a:sym typeface="Verdana"/>
            </a:endParaRPr>
          </a:p>
          <a:p>
            <a:pPr indent="0" lvl="0" marL="0" rtl="0" algn="just">
              <a:lnSpc>
                <a:spcPct val="90000"/>
              </a:lnSpc>
              <a:spcBef>
                <a:spcPts val="0"/>
              </a:spcBef>
              <a:spcAft>
                <a:spcPts val="0"/>
              </a:spcAft>
              <a:buClr>
                <a:srgbClr val="0070C0"/>
              </a:buClr>
              <a:buSzPts val="2800"/>
              <a:buNone/>
            </a:pPr>
            <a:r>
              <a:t/>
            </a:r>
            <a:endParaRPr/>
          </a:p>
        </p:txBody>
      </p:sp>
      <p:pic>
        <p:nvPicPr>
          <p:cNvPr descr="Diagram&#10;&#10;Description automatically generated" id="183" name="Google Shape;183;p30"/>
          <p:cNvPicPr preferRelativeResize="0"/>
          <p:nvPr/>
        </p:nvPicPr>
        <p:blipFill rotWithShape="1">
          <a:blip r:embed="rId3">
            <a:alphaModFix/>
          </a:blip>
          <a:srcRect b="0" l="0" r="0" t="6314"/>
          <a:stretch/>
        </p:blipFill>
        <p:spPr>
          <a:xfrm>
            <a:off x="3589117" y="1771717"/>
            <a:ext cx="5986962" cy="44591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40489"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Within our context…</a:t>
            </a:r>
            <a:endParaRPr/>
          </a:p>
        </p:txBody>
      </p:sp>
      <p:sp>
        <p:nvSpPr>
          <p:cNvPr id="189" name="Google Shape;189;p31"/>
          <p:cNvSpPr txBox="1"/>
          <p:nvPr>
            <p:ph idx="1" type="body"/>
          </p:nvPr>
        </p:nvSpPr>
        <p:spPr>
          <a:xfrm>
            <a:off x="681459" y="1816701"/>
            <a:ext cx="10829081" cy="467617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rgbClr val="0070C0"/>
              </a:buClr>
              <a:buSzPct val="100000"/>
              <a:buNone/>
            </a:pPr>
            <a:r>
              <a:rPr b="0" i="0" lang="en-AU" sz="1600" u="none" strike="noStrike">
                <a:latin typeface="Verdana"/>
                <a:ea typeface="Verdana"/>
                <a:cs typeface="Verdana"/>
                <a:sym typeface="Verdana"/>
              </a:rPr>
              <a:t>AAP called for us to examine how to improve student growth, we know that our students have capacity but need opportunity.</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As we know, not all thinking or knowing is the same.</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Yet 80% or more of all questions teachers ask (spoken or written) can be answered with lower-order thinking skills:</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–by recall or remembering</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–by knowledge</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–by simple handling of a restricted set of ideas, data, knowledge</a:t>
            </a:r>
            <a:endParaRPr b="0" sz="2400">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i="0" lang="en-AU" sz="1600" u="none" strike="noStrike">
                <a:latin typeface="Verdana"/>
                <a:ea typeface="Verdana"/>
                <a:cs typeface="Verdana"/>
                <a:sym typeface="Verdana"/>
              </a:rPr>
              <a:t>If we can develop students’ higher-order thinking skills this will enhance their metacognitive abilities and hence their learning.</a:t>
            </a:r>
            <a:endParaRPr/>
          </a:p>
          <a:p>
            <a:pPr indent="0" lvl="0" marL="0" rtl="0" algn="l">
              <a:lnSpc>
                <a:spcPct val="120000"/>
              </a:lnSpc>
              <a:spcBef>
                <a:spcPts val="600"/>
              </a:spcBef>
              <a:spcAft>
                <a:spcPts val="0"/>
              </a:spcAft>
              <a:buClr>
                <a:srgbClr val="0070C0"/>
              </a:buClr>
              <a:buSzPct val="100000"/>
              <a:buNone/>
            </a:pPr>
            <a:r>
              <a:t/>
            </a:r>
            <a:endParaRPr b="0" i="0" sz="1600" u="none" strike="noStrike">
              <a:latin typeface="Verdana"/>
              <a:ea typeface="Verdana"/>
              <a:cs typeface="Verdana"/>
              <a:sym typeface="Verdana"/>
            </a:endParaRPr>
          </a:p>
          <a:p>
            <a:pPr indent="-228600" lvl="0" marL="228600" rtl="0" algn="l">
              <a:lnSpc>
                <a:spcPct val="120000"/>
              </a:lnSpc>
              <a:spcBef>
                <a:spcPts val="600"/>
              </a:spcBef>
              <a:spcAft>
                <a:spcPts val="0"/>
              </a:spcAft>
              <a:buClr>
                <a:srgbClr val="0070C0"/>
              </a:buClr>
              <a:buSzPct val="100000"/>
              <a:buChar char="•"/>
            </a:pPr>
            <a:r>
              <a:rPr b="0" lang="en-AU" sz="1800">
                <a:latin typeface="Verdana"/>
                <a:ea typeface="Verdana"/>
                <a:cs typeface="Verdana"/>
                <a:sym typeface="Verdana"/>
              </a:rPr>
              <a:t>Shift to Solo Taxonomy as an instructional strategy to improve higher order thinking</a:t>
            </a:r>
            <a:r>
              <a:rPr b="0" lang="en-AU" sz="2400">
                <a:latin typeface="Verdana"/>
                <a:ea typeface="Verdana"/>
                <a:cs typeface="Verdana"/>
                <a:sym typeface="Verdana"/>
              </a:rPr>
              <a:t>.</a:t>
            </a:r>
            <a:endParaRPr/>
          </a:p>
          <a:p>
            <a:pPr indent="0" lvl="0" marL="0" rtl="0" algn="l">
              <a:lnSpc>
                <a:spcPct val="120000"/>
              </a:lnSpc>
              <a:spcBef>
                <a:spcPts val="600"/>
              </a:spcBef>
              <a:spcAft>
                <a:spcPts val="0"/>
              </a:spcAft>
              <a:buClr>
                <a:srgbClr val="0070C0"/>
              </a:buClr>
              <a:buSzPct val="100000"/>
              <a:buNone/>
            </a:pPr>
            <a:r>
              <a:t/>
            </a:r>
            <a:endParaRPr sz="1800">
              <a:latin typeface="Verdana"/>
              <a:ea typeface="Verdana"/>
              <a:cs typeface="Verdana"/>
              <a:sym typeface="Verdana"/>
            </a:endParaRPr>
          </a:p>
          <a:p>
            <a:pPr indent="0" lvl="0" marL="0" rtl="0" algn="l">
              <a:lnSpc>
                <a:spcPct val="120000"/>
              </a:lnSpc>
              <a:spcBef>
                <a:spcPts val="600"/>
              </a:spcBef>
              <a:spcAft>
                <a:spcPts val="0"/>
              </a:spcAft>
              <a:buClr>
                <a:srgbClr val="0070C0"/>
              </a:buClr>
              <a:buSzPct val="100000"/>
              <a:buNone/>
            </a:pPr>
            <a:r>
              <a:rPr lang="en-AU" sz="1800">
                <a:latin typeface="Verdana"/>
                <a:ea typeface="Verdana"/>
                <a:cs typeface="Verdana"/>
                <a:sym typeface="Verdana"/>
              </a:rPr>
              <a:t>WE NEEDED TO SHIFT THE CLASSROOM DATA PRACTICES BEFORE WE COULD TRACK THE TIER 1 DATA FOR CHANGES</a:t>
            </a:r>
            <a:br>
              <a:rPr lang="en-AU" sz="1800"/>
            </a:br>
            <a:endParaRPr sz="1800"/>
          </a:p>
        </p:txBody>
      </p:sp>
      <p:sp>
        <p:nvSpPr>
          <p:cNvPr id="190" name="Google Shape;190;p31"/>
          <p:cNvSpPr txBox="1"/>
          <p:nvPr/>
        </p:nvSpPr>
        <p:spPr>
          <a:xfrm>
            <a:off x="7048981" y="6123542"/>
            <a:ext cx="50581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Calibri"/>
                <a:ea typeface="Calibri"/>
                <a:cs typeface="Calibri"/>
                <a:sym typeface="Calibri"/>
              </a:rPr>
              <a:t>METACOGNITIVE STRATEGIES – EFFECT SIZE 0.69</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419333" y="371811"/>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How can we track this data?</a:t>
            </a:r>
            <a:endParaRPr/>
          </a:p>
        </p:txBody>
      </p:sp>
      <p:sp>
        <p:nvSpPr>
          <p:cNvPr id="196" name="Google Shape;19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Clr>
                <a:srgbClr val="0070C0"/>
              </a:buClr>
              <a:buSzPct val="100000"/>
              <a:buNone/>
            </a:pPr>
            <a:r>
              <a:rPr lang="en-AU" sz="6400">
                <a:latin typeface="Verdana"/>
                <a:ea typeface="Verdana"/>
                <a:cs typeface="Verdana"/>
                <a:sym typeface="Verdana"/>
              </a:rPr>
              <a:t>Venn Diagram to split kids into </a:t>
            </a:r>
            <a:endParaRPr/>
          </a:p>
          <a:p>
            <a:pPr indent="0" lvl="0" marL="0" rtl="0" algn="l">
              <a:lnSpc>
                <a:spcPct val="100000"/>
              </a:lnSpc>
              <a:spcBef>
                <a:spcPts val="1000"/>
              </a:spcBef>
              <a:spcAft>
                <a:spcPts val="0"/>
              </a:spcAft>
              <a:buClr>
                <a:srgbClr val="0070C0"/>
              </a:buClr>
              <a:buSzPct val="100000"/>
              <a:buNone/>
            </a:pPr>
            <a:r>
              <a:rPr lang="en-AU" sz="6400">
                <a:latin typeface="Verdana"/>
                <a:ea typeface="Verdana"/>
                <a:cs typeface="Verdana"/>
                <a:sym typeface="Verdana"/>
              </a:rPr>
              <a:t>Mastery, Some progress and </a:t>
            </a:r>
            <a:endParaRPr/>
          </a:p>
          <a:p>
            <a:pPr indent="0" lvl="0" marL="0" rtl="0" algn="l">
              <a:lnSpc>
                <a:spcPct val="100000"/>
              </a:lnSpc>
              <a:spcBef>
                <a:spcPts val="1000"/>
              </a:spcBef>
              <a:spcAft>
                <a:spcPts val="0"/>
              </a:spcAft>
              <a:buClr>
                <a:schemeClr val="dk1"/>
              </a:buClr>
              <a:buSzPct val="106250"/>
              <a:buNone/>
            </a:pPr>
            <a:r>
              <a:rPr lang="en-AU" sz="6400">
                <a:latin typeface="Verdana"/>
                <a:ea typeface="Verdana"/>
                <a:cs typeface="Verdana"/>
                <a:sym typeface="Verdana"/>
              </a:rPr>
              <a:t>Needs Consolidation. </a:t>
            </a:r>
            <a:endParaRPr/>
          </a:p>
          <a:p>
            <a:pPr indent="0" lvl="0" marL="0" rtl="0" algn="l">
              <a:lnSpc>
                <a:spcPct val="100000"/>
              </a:lnSpc>
              <a:spcBef>
                <a:spcPts val="1000"/>
              </a:spcBef>
              <a:spcAft>
                <a:spcPts val="0"/>
              </a:spcAft>
              <a:buClr>
                <a:schemeClr val="dk1"/>
              </a:buClr>
              <a:buSzPct val="106250"/>
              <a:buNone/>
            </a:pPr>
            <a:r>
              <a:t/>
            </a:r>
            <a:endParaRPr sz="6400">
              <a:latin typeface="Verdana"/>
              <a:ea typeface="Verdana"/>
              <a:cs typeface="Verdana"/>
              <a:sym typeface="Verdana"/>
            </a:endParaRPr>
          </a:p>
          <a:p>
            <a:pPr indent="0" lvl="0" marL="0" rtl="0" algn="l">
              <a:lnSpc>
                <a:spcPct val="100000"/>
              </a:lnSpc>
              <a:spcBef>
                <a:spcPts val="1000"/>
              </a:spcBef>
              <a:spcAft>
                <a:spcPts val="0"/>
              </a:spcAft>
              <a:buClr>
                <a:srgbClr val="0070C0"/>
              </a:buClr>
              <a:buSzPct val="100000"/>
              <a:buNone/>
            </a:pPr>
            <a:r>
              <a:rPr lang="en-AU" sz="6400">
                <a:latin typeface="Verdana"/>
                <a:ea typeface="Verdana"/>
                <a:cs typeface="Verdana"/>
                <a:sym typeface="Verdana"/>
              </a:rPr>
              <a:t>This could be ‘Got it’, ‘</a:t>
            </a:r>
            <a:endParaRPr/>
          </a:p>
          <a:p>
            <a:pPr indent="0" lvl="0" marL="0" rtl="0" algn="l">
              <a:lnSpc>
                <a:spcPct val="100000"/>
              </a:lnSpc>
              <a:spcBef>
                <a:spcPts val="1000"/>
              </a:spcBef>
              <a:spcAft>
                <a:spcPts val="0"/>
              </a:spcAft>
              <a:buClr>
                <a:schemeClr val="dk1"/>
              </a:buClr>
              <a:buSzPct val="106250"/>
              <a:buNone/>
            </a:pPr>
            <a:r>
              <a:rPr lang="en-AU" sz="6400">
                <a:latin typeface="Verdana"/>
                <a:ea typeface="Verdana"/>
                <a:cs typeface="Verdana"/>
                <a:sym typeface="Verdana"/>
              </a:rPr>
              <a:t>Getting it’ or ‘ Not yet’.</a:t>
            </a:r>
            <a:endParaRPr/>
          </a:p>
          <a:p>
            <a:pPr indent="0" lvl="0" marL="0" rtl="0" algn="l">
              <a:lnSpc>
                <a:spcPct val="100000"/>
              </a:lnSpc>
              <a:spcBef>
                <a:spcPts val="1000"/>
              </a:spcBef>
              <a:spcAft>
                <a:spcPts val="0"/>
              </a:spcAft>
              <a:buClr>
                <a:schemeClr val="dk1"/>
              </a:buClr>
              <a:buSzPct val="106250"/>
              <a:buNone/>
            </a:pPr>
            <a:r>
              <a:t/>
            </a:r>
            <a:endParaRPr sz="6400">
              <a:latin typeface="Verdana"/>
              <a:ea typeface="Verdana"/>
              <a:cs typeface="Verdana"/>
              <a:sym typeface="Verdana"/>
            </a:endParaRPr>
          </a:p>
          <a:p>
            <a:pPr indent="0" lvl="0" marL="0" rtl="0" algn="l">
              <a:lnSpc>
                <a:spcPct val="100000"/>
              </a:lnSpc>
              <a:spcBef>
                <a:spcPts val="1000"/>
              </a:spcBef>
              <a:spcAft>
                <a:spcPts val="0"/>
              </a:spcAft>
              <a:buClr>
                <a:schemeClr val="dk1"/>
              </a:buClr>
              <a:buSzPct val="106250"/>
              <a:buNone/>
            </a:pPr>
            <a:r>
              <a:rPr lang="en-AU" sz="6400">
                <a:latin typeface="Verdana"/>
                <a:ea typeface="Verdana"/>
                <a:cs typeface="Verdana"/>
                <a:sym typeface="Verdana"/>
              </a:rPr>
              <a:t>Working, Wobbly, Worried (Sharrat, 2017)</a:t>
            </a:r>
            <a:endParaRPr/>
          </a:p>
          <a:p>
            <a:pPr indent="0" lvl="0" marL="0" rtl="0" algn="l">
              <a:lnSpc>
                <a:spcPct val="100000"/>
              </a:lnSpc>
              <a:spcBef>
                <a:spcPts val="1000"/>
              </a:spcBef>
              <a:spcAft>
                <a:spcPts val="0"/>
              </a:spcAft>
              <a:buClr>
                <a:schemeClr val="dk1"/>
              </a:buClr>
              <a:buSzPct val="106250"/>
              <a:buNone/>
            </a:pPr>
            <a:r>
              <a:t/>
            </a:r>
            <a:endParaRPr sz="6400">
              <a:latin typeface="Verdana"/>
              <a:ea typeface="Verdana"/>
              <a:cs typeface="Verdana"/>
              <a:sym typeface="Verdana"/>
            </a:endParaRPr>
          </a:p>
          <a:p>
            <a:pPr indent="0" lvl="0" marL="0" rtl="0" algn="l">
              <a:lnSpc>
                <a:spcPct val="100000"/>
              </a:lnSpc>
              <a:spcBef>
                <a:spcPts val="1000"/>
              </a:spcBef>
              <a:spcAft>
                <a:spcPts val="0"/>
              </a:spcAft>
              <a:buClr>
                <a:srgbClr val="0070C0"/>
              </a:buClr>
              <a:buSzPct val="100000"/>
              <a:buNone/>
            </a:pPr>
            <a:r>
              <a:rPr lang="en-AU" sz="6400">
                <a:latin typeface="Verdana"/>
                <a:ea typeface="Verdana"/>
                <a:cs typeface="Verdana"/>
                <a:sym typeface="Verdana"/>
              </a:rPr>
              <a:t>Achieved the skill, some of the </a:t>
            </a:r>
            <a:endParaRPr/>
          </a:p>
          <a:p>
            <a:pPr indent="0" lvl="0" marL="0" rtl="0" algn="l">
              <a:lnSpc>
                <a:spcPct val="100000"/>
              </a:lnSpc>
              <a:spcBef>
                <a:spcPts val="1000"/>
              </a:spcBef>
              <a:spcAft>
                <a:spcPts val="0"/>
              </a:spcAft>
              <a:buClr>
                <a:srgbClr val="0070C0"/>
              </a:buClr>
              <a:buSzPct val="100000"/>
              <a:buNone/>
            </a:pPr>
            <a:r>
              <a:rPr lang="en-AU" sz="6400">
                <a:latin typeface="Verdana"/>
                <a:ea typeface="Verdana"/>
                <a:cs typeface="Verdana"/>
                <a:sym typeface="Verdana"/>
              </a:rPr>
              <a:t>skill, needed support or couldn’t </a:t>
            </a:r>
            <a:endParaRPr/>
          </a:p>
          <a:p>
            <a:pPr indent="0" lvl="0" marL="0" rtl="0" algn="l">
              <a:lnSpc>
                <a:spcPct val="100000"/>
              </a:lnSpc>
              <a:spcBef>
                <a:spcPts val="1000"/>
              </a:spcBef>
              <a:spcAft>
                <a:spcPts val="0"/>
              </a:spcAft>
              <a:buClr>
                <a:schemeClr val="dk1"/>
              </a:buClr>
              <a:buSzPct val="106250"/>
              <a:buNone/>
            </a:pPr>
            <a:r>
              <a:rPr lang="en-AU" sz="6400">
                <a:latin typeface="Verdana"/>
                <a:ea typeface="Verdana"/>
                <a:cs typeface="Verdana"/>
                <a:sym typeface="Verdana"/>
              </a:rPr>
              <a:t>do the task</a:t>
            </a:r>
            <a:endParaRPr/>
          </a:p>
          <a:p>
            <a:pPr indent="0" lvl="0" marL="0" rtl="0" algn="l">
              <a:lnSpc>
                <a:spcPct val="100000"/>
              </a:lnSpc>
              <a:spcBef>
                <a:spcPts val="1000"/>
              </a:spcBef>
              <a:spcAft>
                <a:spcPts val="0"/>
              </a:spcAft>
              <a:buClr>
                <a:schemeClr val="dk1"/>
              </a:buClr>
              <a:buSzPct val="106250"/>
              <a:buNone/>
            </a:pPr>
            <a:r>
              <a:t/>
            </a:r>
            <a:endParaRPr sz="6400">
              <a:latin typeface="Verdana"/>
              <a:ea typeface="Verdana"/>
              <a:cs typeface="Verdana"/>
              <a:sym typeface="Verdana"/>
            </a:endParaRPr>
          </a:p>
          <a:p>
            <a:pPr indent="0" lvl="0" marL="0" rtl="0" algn="l">
              <a:lnSpc>
                <a:spcPct val="100000"/>
              </a:lnSpc>
              <a:spcBef>
                <a:spcPts val="1000"/>
              </a:spcBef>
              <a:spcAft>
                <a:spcPts val="0"/>
              </a:spcAft>
              <a:buClr>
                <a:schemeClr val="dk1"/>
              </a:buClr>
              <a:buSzPct val="106250"/>
              <a:buNone/>
            </a:pPr>
            <a:r>
              <a:rPr lang="en-AU" sz="6400">
                <a:latin typeface="Verdana"/>
                <a:ea typeface="Verdana"/>
                <a:cs typeface="Verdana"/>
                <a:sym typeface="Verdana"/>
              </a:rPr>
              <a:t>Modify to suit your class</a:t>
            </a:r>
            <a:endParaRPr sz="6400">
              <a:latin typeface="Verdana"/>
              <a:ea typeface="Verdana"/>
              <a:cs typeface="Verdana"/>
              <a:sym typeface="Verdana"/>
            </a:endParaRPr>
          </a:p>
          <a:p>
            <a:pPr indent="0" lvl="0" marL="0" rtl="0" algn="l">
              <a:lnSpc>
                <a:spcPct val="90000"/>
              </a:lnSpc>
              <a:spcBef>
                <a:spcPts val="1000"/>
              </a:spcBef>
              <a:spcAft>
                <a:spcPts val="0"/>
              </a:spcAft>
              <a:buClr>
                <a:srgbClr val="0070C0"/>
              </a:buClr>
              <a:buSzPct val="100000"/>
              <a:buNone/>
            </a:pPr>
            <a:r>
              <a:t/>
            </a:r>
            <a:endParaRPr/>
          </a:p>
        </p:txBody>
      </p:sp>
      <p:pic>
        <p:nvPicPr>
          <p:cNvPr id="197" name="Google Shape;197;p32"/>
          <p:cNvPicPr preferRelativeResize="0"/>
          <p:nvPr/>
        </p:nvPicPr>
        <p:blipFill rotWithShape="1">
          <a:blip r:embed="rId3">
            <a:alphaModFix/>
          </a:blip>
          <a:srcRect b="8858" l="50250" r="2422" t="0"/>
          <a:stretch/>
        </p:blipFill>
        <p:spPr>
          <a:xfrm rot="-5400000">
            <a:off x="6550435" y="1162960"/>
            <a:ext cx="3930064" cy="56766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Monitoring Circles</a:t>
            </a:r>
            <a:endParaRPr/>
          </a:p>
        </p:txBody>
      </p:sp>
      <p:pic>
        <p:nvPicPr>
          <p:cNvPr id="203" name="Google Shape;203;p33"/>
          <p:cNvPicPr preferRelativeResize="0"/>
          <p:nvPr>
            <p:ph idx="1" type="body"/>
          </p:nvPr>
        </p:nvPicPr>
        <p:blipFill rotWithShape="1">
          <a:blip r:embed="rId3">
            <a:alphaModFix/>
          </a:blip>
          <a:srcRect b="0" l="0" r="0" t="0"/>
          <a:stretch/>
        </p:blipFill>
        <p:spPr>
          <a:xfrm>
            <a:off x="3295860" y="1768182"/>
            <a:ext cx="7681084" cy="47246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1201837" y="34197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t/>
            </a:r>
            <a:endParaRPr/>
          </a:p>
        </p:txBody>
      </p:sp>
      <p:sp>
        <p:nvSpPr>
          <p:cNvPr id="209" name="Google Shape;20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070C0"/>
              </a:buClr>
              <a:buSzPts val="2800"/>
              <a:buNone/>
            </a:pPr>
            <a:r>
              <a:t/>
            </a:r>
            <a:endParaRPr/>
          </a:p>
        </p:txBody>
      </p:sp>
      <p:pic>
        <p:nvPicPr>
          <p:cNvPr descr="Text, letter&#10;&#10;Description automatically generated" id="210" name="Google Shape;210;p34"/>
          <p:cNvPicPr preferRelativeResize="0"/>
          <p:nvPr/>
        </p:nvPicPr>
        <p:blipFill rotWithShape="1">
          <a:blip r:embed="rId3">
            <a:alphaModFix/>
          </a:blip>
          <a:srcRect b="13270" l="6218" r="15096" t="14597"/>
          <a:stretch/>
        </p:blipFill>
        <p:spPr>
          <a:xfrm>
            <a:off x="669401" y="1157356"/>
            <a:ext cx="7527706" cy="51698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838200" y="365126"/>
            <a:ext cx="7703916" cy="10397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B0F0"/>
              </a:buClr>
              <a:buSzPct val="100000"/>
              <a:buFont typeface="Calibri"/>
              <a:buNone/>
            </a:pPr>
            <a:r>
              <a:rPr lang="en-AU" sz="4400"/>
              <a:t>Responding to student needs is data in action</a:t>
            </a:r>
            <a:endParaRPr/>
          </a:p>
        </p:txBody>
      </p:sp>
      <p:sp>
        <p:nvSpPr>
          <p:cNvPr id="216" name="Google Shape;21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b="0" i="0" lang="en-AU" sz="2800" u="none" strike="noStrike">
                <a:latin typeface="Verdana"/>
                <a:ea typeface="Verdana"/>
                <a:cs typeface="Verdana"/>
                <a:sym typeface="Verdana"/>
              </a:rPr>
              <a:t>Gathering evidence of student learning isn’t enough. </a:t>
            </a:r>
            <a:endParaRPr sz="2800">
              <a:latin typeface="Verdana"/>
              <a:ea typeface="Verdana"/>
              <a:cs typeface="Verdana"/>
              <a:sym typeface="Verdana"/>
            </a:endParaRPr>
          </a:p>
          <a:p>
            <a:pPr indent="-50800" lvl="0" marL="228600" rtl="0" algn="l">
              <a:lnSpc>
                <a:spcPct val="90000"/>
              </a:lnSpc>
              <a:spcBef>
                <a:spcPts val="0"/>
              </a:spcBef>
              <a:spcAft>
                <a:spcPts val="0"/>
              </a:spcAft>
              <a:buClr>
                <a:srgbClr val="0070C0"/>
              </a:buClr>
              <a:buSzPts val="2800"/>
              <a:buNone/>
            </a:pPr>
            <a:r>
              <a:t/>
            </a:r>
            <a:endParaRPr b="0" sz="2800">
              <a:latin typeface="Verdana"/>
              <a:ea typeface="Verdana"/>
              <a:cs typeface="Verdana"/>
              <a:sym typeface="Verdana"/>
            </a:endParaRPr>
          </a:p>
          <a:p>
            <a:pPr indent="0" lvl="0" marL="0" rtl="0" algn="l">
              <a:lnSpc>
                <a:spcPct val="90000"/>
              </a:lnSpc>
              <a:spcBef>
                <a:spcPts val="0"/>
              </a:spcBef>
              <a:spcAft>
                <a:spcPts val="0"/>
              </a:spcAft>
              <a:buClr>
                <a:srgbClr val="0070C0"/>
              </a:buClr>
              <a:buSzPts val="2800"/>
              <a:buNone/>
            </a:pPr>
            <a:r>
              <a:t/>
            </a:r>
            <a:endParaRPr b="0" sz="2800">
              <a:latin typeface="Verdana"/>
              <a:ea typeface="Verdana"/>
              <a:cs typeface="Verdana"/>
              <a:sym typeface="Verdana"/>
            </a:endParaRPr>
          </a:p>
          <a:p>
            <a:pPr indent="-228600" lvl="0" marL="228600" rtl="0" algn="l">
              <a:lnSpc>
                <a:spcPct val="90000"/>
              </a:lnSpc>
              <a:spcBef>
                <a:spcPts val="0"/>
              </a:spcBef>
              <a:spcAft>
                <a:spcPts val="0"/>
              </a:spcAft>
              <a:buClr>
                <a:srgbClr val="0070C0"/>
              </a:buClr>
              <a:buSzPts val="2800"/>
              <a:buChar char="•"/>
            </a:pPr>
            <a:r>
              <a:rPr b="0" i="0" lang="en-AU" sz="2800" u="none" strike="noStrike">
                <a:latin typeface="Verdana"/>
                <a:ea typeface="Verdana"/>
                <a:cs typeface="Verdana"/>
                <a:sym typeface="Verdana"/>
              </a:rPr>
              <a:t>It is the changes teachers make to their instruction in light of what </a:t>
            </a:r>
            <a:r>
              <a:rPr b="0" i="1" lang="en-AU" sz="2800" u="none" strike="noStrike">
                <a:latin typeface="Verdana"/>
                <a:ea typeface="Verdana"/>
                <a:cs typeface="Verdana"/>
                <a:sym typeface="Verdana"/>
              </a:rPr>
              <a:t>they</a:t>
            </a:r>
            <a:r>
              <a:rPr b="0" i="0" lang="en-AU" sz="2800" u="none" strike="noStrike">
                <a:latin typeface="Verdana"/>
                <a:ea typeface="Verdana"/>
                <a:cs typeface="Verdana"/>
                <a:sym typeface="Verdana"/>
              </a:rPr>
              <a:t> have</a:t>
            </a:r>
            <a:r>
              <a:rPr lang="en-AU" sz="2800">
                <a:latin typeface="Verdana"/>
                <a:ea typeface="Verdana"/>
                <a:cs typeface="Verdana"/>
                <a:sym typeface="Verdana"/>
              </a:rPr>
              <a:t> </a:t>
            </a:r>
            <a:r>
              <a:rPr b="0" i="0" lang="en-AU" sz="2800" u="none" strike="noStrike">
                <a:latin typeface="Verdana"/>
                <a:ea typeface="Verdana"/>
                <a:cs typeface="Verdana"/>
                <a:sym typeface="Verdana"/>
              </a:rPr>
              <a:t>learnt about their students that makes the difference.</a:t>
            </a:r>
            <a:br>
              <a:rPr lang="en-AU" sz="2800"/>
            </a:br>
            <a:endParaRPr sz="2800"/>
          </a:p>
          <a:p>
            <a:pPr indent="-50800" lvl="0" marL="22860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Some things to remember…</a:t>
            </a:r>
            <a:endParaRPr/>
          </a:p>
        </p:txBody>
      </p:sp>
      <p:sp>
        <p:nvSpPr>
          <p:cNvPr id="223" name="Google Shape;2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0070C0"/>
              </a:buClr>
              <a:buSzPct val="100000"/>
              <a:buNone/>
            </a:pPr>
            <a:r>
              <a:t/>
            </a:r>
            <a:endParaRPr sz="2500">
              <a:latin typeface="Questrial"/>
              <a:ea typeface="Questrial"/>
              <a:cs typeface="Questrial"/>
              <a:sym typeface="Questrial"/>
            </a:endParaRPr>
          </a:p>
          <a:p>
            <a:pPr indent="0" lvl="0" marL="0" rtl="0" algn="l">
              <a:lnSpc>
                <a:spcPct val="90000"/>
              </a:lnSpc>
              <a:spcBef>
                <a:spcPts val="600"/>
              </a:spcBef>
              <a:spcAft>
                <a:spcPts val="0"/>
              </a:spcAft>
              <a:buClr>
                <a:srgbClr val="0070C0"/>
              </a:buClr>
              <a:buSzPct val="100000"/>
              <a:buNone/>
            </a:pPr>
            <a:r>
              <a:rPr lang="en-AU" sz="4400"/>
              <a:t>Don’t go it alone, tasks should be robustly planned and discuss at a team level to ensure that the learning outcomes are understood and that the assessment and adjustment on the fly looks natural!</a:t>
            </a:r>
            <a:endParaRPr/>
          </a:p>
          <a:p>
            <a:pPr indent="0" lvl="0" marL="0" rtl="0" algn="l">
              <a:lnSpc>
                <a:spcPct val="90000"/>
              </a:lnSpc>
              <a:spcBef>
                <a:spcPts val="600"/>
              </a:spcBef>
              <a:spcAft>
                <a:spcPts val="0"/>
              </a:spcAft>
              <a:buClr>
                <a:srgbClr val="0070C0"/>
              </a:buClr>
              <a:buSzPct val="100000"/>
              <a:buNone/>
            </a:pPr>
            <a:r>
              <a:t/>
            </a:r>
            <a:endParaRPr sz="4400"/>
          </a:p>
          <a:p>
            <a:pPr indent="0" lvl="0" marL="0" rtl="0" algn="l">
              <a:lnSpc>
                <a:spcPct val="90000"/>
              </a:lnSpc>
              <a:spcBef>
                <a:spcPts val="600"/>
              </a:spcBef>
              <a:spcAft>
                <a:spcPts val="0"/>
              </a:spcAft>
              <a:buClr>
                <a:srgbClr val="0070C0"/>
              </a:buClr>
              <a:buSzPct val="100000"/>
              <a:buNone/>
            </a:pPr>
            <a:r>
              <a:rPr lang="en-AU" sz="4400"/>
              <a:t>Robust conversations about data and work samples will bring the spreadsheet to life every time.</a:t>
            </a:r>
            <a:endParaRPr b="0" sz="4400"/>
          </a:p>
          <a:p>
            <a:pPr indent="0" lvl="0" marL="0" rtl="0" algn="l">
              <a:lnSpc>
                <a:spcPct val="90000"/>
              </a:lnSpc>
              <a:spcBef>
                <a:spcPts val="1000"/>
              </a:spcBef>
              <a:spcAft>
                <a:spcPts val="0"/>
              </a:spcAft>
              <a:buClr>
                <a:srgbClr val="0070C0"/>
              </a:buClr>
              <a:buSzPct val="100000"/>
              <a:buNone/>
            </a:pPr>
            <a:br>
              <a:rPr lang="en-AU"/>
            </a:b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Time Worthy Tasks</a:t>
            </a:r>
            <a:endParaRPr/>
          </a:p>
        </p:txBody>
      </p:sp>
      <p:sp>
        <p:nvSpPr>
          <p:cNvPr id="229" name="Google Shape;229;p37"/>
          <p:cNvSpPr txBox="1"/>
          <p:nvPr>
            <p:ph idx="1" type="body"/>
          </p:nvPr>
        </p:nvSpPr>
        <p:spPr>
          <a:xfrm>
            <a:off x="461540" y="1837199"/>
            <a:ext cx="11268919"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70C0"/>
              </a:buClr>
              <a:buSzPts val="1800"/>
              <a:buChar char="•"/>
            </a:pPr>
            <a:r>
              <a:rPr lang="en-AU" sz="1800">
                <a:latin typeface="Verdana"/>
                <a:ea typeface="Verdana"/>
                <a:cs typeface="Verdana"/>
                <a:sym typeface="Verdana"/>
              </a:rPr>
              <a:t>Holt (2021) refers to Time Worthy Tasks as being rich or engaging tasks that have the potential to “</a:t>
            </a:r>
            <a:r>
              <a:rPr b="0" i="0" lang="en-AU" sz="1800">
                <a:latin typeface="Verdana"/>
                <a:ea typeface="Verdana"/>
                <a:cs typeface="Verdana"/>
                <a:sym typeface="Verdana"/>
              </a:rPr>
              <a:t>stimulate interest, provide challenge and extend the knowledge of all student”</a:t>
            </a:r>
            <a:endParaRPr/>
          </a:p>
          <a:p>
            <a:pPr indent="-114300" lvl="0" marL="228600" rtl="0" algn="l">
              <a:lnSpc>
                <a:spcPct val="90000"/>
              </a:lnSpc>
              <a:spcBef>
                <a:spcPts val="1000"/>
              </a:spcBef>
              <a:spcAft>
                <a:spcPts val="0"/>
              </a:spcAft>
              <a:buClr>
                <a:srgbClr val="0070C0"/>
              </a:buClr>
              <a:buSzPts val="1800"/>
              <a:buNone/>
            </a:pPr>
            <a:r>
              <a:t/>
            </a:r>
            <a:endParaRPr sz="1800">
              <a:latin typeface="Verdana"/>
              <a:ea typeface="Verdana"/>
              <a:cs typeface="Verdana"/>
              <a:sym typeface="Verdana"/>
            </a:endParaRPr>
          </a:p>
          <a:p>
            <a:pPr indent="-228600" lvl="0" marL="228600" rtl="0" algn="l">
              <a:lnSpc>
                <a:spcPct val="90000"/>
              </a:lnSpc>
              <a:spcBef>
                <a:spcPts val="1000"/>
              </a:spcBef>
              <a:spcAft>
                <a:spcPts val="0"/>
              </a:spcAft>
              <a:buClr>
                <a:srgbClr val="0070C0"/>
              </a:buClr>
              <a:buSzPts val="1800"/>
              <a:buChar char="•"/>
            </a:pPr>
            <a:r>
              <a:rPr lang="en-AU" sz="1800">
                <a:latin typeface="Verdana"/>
                <a:ea typeface="Verdana"/>
                <a:cs typeface="Verdana"/>
                <a:sym typeface="Verdana"/>
              </a:rPr>
              <a:t>One of the 10 key components of a Time Worthy Task is that it should support formative assessment practices.</a:t>
            </a:r>
            <a:endParaRPr/>
          </a:p>
          <a:p>
            <a:pPr indent="-114300" lvl="0" marL="228600" rtl="0" algn="l">
              <a:lnSpc>
                <a:spcPct val="90000"/>
              </a:lnSpc>
              <a:spcBef>
                <a:spcPts val="1000"/>
              </a:spcBef>
              <a:spcAft>
                <a:spcPts val="0"/>
              </a:spcAft>
              <a:buClr>
                <a:srgbClr val="0070C0"/>
              </a:buClr>
              <a:buSzPts val="1800"/>
              <a:buNone/>
            </a:pPr>
            <a:r>
              <a:t/>
            </a:r>
            <a:endParaRPr sz="1800">
              <a:latin typeface="Verdana"/>
              <a:ea typeface="Verdana"/>
              <a:cs typeface="Verdana"/>
              <a:sym typeface="Verdana"/>
            </a:endParaRPr>
          </a:p>
          <a:p>
            <a:pPr indent="-228600" lvl="0" marL="228600" rtl="0" algn="l">
              <a:lnSpc>
                <a:spcPct val="90000"/>
              </a:lnSpc>
              <a:spcBef>
                <a:spcPts val="1000"/>
              </a:spcBef>
              <a:spcAft>
                <a:spcPts val="0"/>
              </a:spcAft>
              <a:buClr>
                <a:srgbClr val="0070C0"/>
              </a:buClr>
              <a:buSzPts val="1800"/>
              <a:buChar char="•"/>
            </a:pPr>
            <a:r>
              <a:rPr lang="en-AU" sz="1800">
                <a:latin typeface="Verdana"/>
                <a:ea typeface="Verdana"/>
                <a:cs typeface="Verdana"/>
                <a:sym typeface="Verdana"/>
              </a:rPr>
              <a:t>The task should: “</a:t>
            </a:r>
            <a:r>
              <a:rPr b="0" i="0" lang="en-AU" sz="1800">
                <a:latin typeface="Verdana"/>
                <a:ea typeface="Verdana"/>
                <a:cs typeface="Verdana"/>
                <a:sym typeface="Verdana"/>
              </a:rPr>
              <a:t>encourage self, peer and teacher assessment designed to give feedback about an aspect of the work, e.g. to identify patterns or errors, reflection on what they have learnt, show progress towards goal and/or makes suggestions for future learning.</a:t>
            </a:r>
            <a:endParaRPr/>
          </a:p>
          <a:p>
            <a:pPr indent="0" lvl="0" marL="0" rtl="0" algn="l">
              <a:lnSpc>
                <a:spcPct val="90000"/>
              </a:lnSpc>
              <a:spcBef>
                <a:spcPts val="1000"/>
              </a:spcBef>
              <a:spcAft>
                <a:spcPts val="0"/>
              </a:spcAft>
              <a:buClr>
                <a:srgbClr val="0070C0"/>
              </a:buClr>
              <a:buSzPts val="1800"/>
              <a:buNone/>
            </a:pPr>
            <a:r>
              <a:t/>
            </a:r>
            <a:endParaRPr sz="1800">
              <a:latin typeface="Verdana"/>
              <a:ea typeface="Verdana"/>
              <a:cs typeface="Verdana"/>
              <a:sym typeface="Verdana"/>
            </a:endParaRPr>
          </a:p>
          <a:p>
            <a:pPr indent="0" lvl="0" marL="0" rtl="0" algn="l">
              <a:lnSpc>
                <a:spcPct val="90000"/>
              </a:lnSpc>
              <a:spcBef>
                <a:spcPts val="1000"/>
              </a:spcBef>
              <a:spcAft>
                <a:spcPts val="0"/>
              </a:spcAft>
              <a:buClr>
                <a:srgbClr val="0070C0"/>
              </a:buClr>
              <a:buSzPts val="1800"/>
              <a:buNone/>
            </a:pPr>
            <a:r>
              <a:rPr b="0" i="0" lang="en-AU" sz="1800">
                <a:latin typeface="Verdana"/>
                <a:ea typeface="Verdana"/>
                <a:cs typeface="Verdana"/>
                <a:sym typeface="Verdana"/>
              </a:rPr>
              <a:t> “When feedback focuses not on the person, but on the strengths and weaknesses of the particular piece of work and what needs to be done to improve, performance is enhanced.” (Hodgen &amp; William, 2006). “We learn so much from errors and from the feedback that then accrues from going in the wrong direction or not going sufficiently in the right direction. (Hattie, 2008) “It is what you learn after you have solved the problem that really counts.” (Wilson, Fernandez, &amp; Hadaway, 1993).”</a:t>
            </a:r>
            <a:endParaRPr/>
          </a:p>
          <a:p>
            <a:pPr indent="0" lvl="0" marL="0" rtl="0" algn="l">
              <a:lnSpc>
                <a:spcPct val="90000"/>
              </a:lnSpc>
              <a:spcBef>
                <a:spcPts val="1000"/>
              </a:spcBef>
              <a:spcAft>
                <a:spcPts val="0"/>
              </a:spcAft>
              <a:buClr>
                <a:srgbClr val="0070C0"/>
              </a:buClr>
              <a:buSzPts val="1800"/>
              <a:buNone/>
            </a:pPr>
            <a:r>
              <a:t/>
            </a:r>
            <a:endParaRPr sz="1800">
              <a:latin typeface="Verdana"/>
              <a:ea typeface="Verdana"/>
              <a:cs typeface="Verdana"/>
              <a:sym typeface="Verdana"/>
            </a:endParaRPr>
          </a:p>
          <a:p>
            <a:pPr indent="0" lvl="0" marL="0" rtl="0" algn="l">
              <a:lnSpc>
                <a:spcPct val="90000"/>
              </a:lnSpc>
              <a:spcBef>
                <a:spcPts val="1000"/>
              </a:spcBef>
              <a:spcAft>
                <a:spcPts val="0"/>
              </a:spcAft>
              <a:buClr>
                <a:srgbClr val="0070C0"/>
              </a:buClr>
              <a:buSzPts val="1800"/>
              <a:buNone/>
            </a:pPr>
            <a:r>
              <a:rPr lang="en-AU" sz="1800">
                <a:latin typeface="Verdana"/>
                <a:ea typeface="Verdana"/>
                <a:cs typeface="Verdana"/>
                <a:sym typeface="Verdana"/>
              </a:rPr>
              <a:t>(Holt, 2021) https://www.200hours.com.au/attributes-of-a-time-worthy-task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What is your favourite task?</a:t>
            </a:r>
            <a:endParaRPr/>
          </a:p>
        </p:txBody>
      </p:sp>
      <p:sp>
        <p:nvSpPr>
          <p:cNvPr id="235" name="Google Shape;23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None/>
            </a:pPr>
            <a:r>
              <a:rPr lang="en-AU">
                <a:latin typeface="Verdana"/>
                <a:ea typeface="Verdana"/>
                <a:cs typeface="Verdana"/>
                <a:sym typeface="Verdana"/>
              </a:rPr>
              <a:t>We all have a favourite tasks that we love to use each year with students.</a:t>
            </a:r>
            <a:endParaRPr/>
          </a:p>
          <a:p>
            <a:pPr indent="0" lvl="0" marL="0" rtl="0" algn="l">
              <a:lnSpc>
                <a:spcPct val="90000"/>
              </a:lnSpc>
              <a:spcBef>
                <a:spcPts val="1000"/>
              </a:spcBef>
              <a:spcAft>
                <a:spcPts val="0"/>
              </a:spcAft>
              <a:buClr>
                <a:srgbClr val="0070C0"/>
              </a:buClr>
              <a:buSzPts val="2800"/>
              <a:buNone/>
            </a:pPr>
            <a:r>
              <a:t/>
            </a:r>
            <a:endParaRPr>
              <a:latin typeface="Verdana"/>
              <a:ea typeface="Verdana"/>
              <a:cs typeface="Verdana"/>
              <a:sym typeface="Verdana"/>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Think of yours, what is it?</a:t>
            </a:r>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How do you know it’s a great task?</a:t>
            </a:r>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What information do you get from it?</a:t>
            </a:r>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Do you and your teachers prioritise these tasks in your planning?</a:t>
            </a:r>
            <a:endParaRPr>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2"/>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B0F0"/>
              </a:buClr>
              <a:buSzPts val="5400"/>
              <a:buFont typeface="Calibri"/>
              <a:buNone/>
            </a:pPr>
            <a:r>
              <a:rPr lang="en-AU" sz="5400"/>
              <a:t>Introduction</a:t>
            </a:r>
            <a:endParaRPr/>
          </a:p>
        </p:txBody>
      </p:sp>
      <p:sp>
        <p:nvSpPr>
          <p:cNvPr id="70" name="Google Shape;70;p12"/>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2"/>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70C0"/>
              </a:buClr>
              <a:buSzPts val="1500"/>
              <a:buChar char="•"/>
            </a:pPr>
            <a:r>
              <a:rPr b="0" i="0" lang="en-AU" sz="1500">
                <a:latin typeface="Verdana"/>
                <a:ea typeface="Verdana"/>
                <a:cs typeface="Verdana"/>
                <a:sym typeface="Verdana"/>
              </a:rPr>
              <a:t>St Francis of Assisi Mill Park</a:t>
            </a:r>
            <a:endParaRPr/>
          </a:p>
          <a:p>
            <a:pPr indent="-228600" lvl="0" marL="228600" rtl="0" algn="l">
              <a:lnSpc>
                <a:spcPct val="90000"/>
              </a:lnSpc>
              <a:spcBef>
                <a:spcPts val="1000"/>
              </a:spcBef>
              <a:spcAft>
                <a:spcPts val="0"/>
              </a:spcAft>
              <a:buClr>
                <a:srgbClr val="0070C0"/>
              </a:buClr>
              <a:buSzPts val="1500"/>
              <a:buChar char="•"/>
            </a:pPr>
            <a:r>
              <a:rPr lang="en-AU" sz="1500">
                <a:latin typeface="Verdana"/>
                <a:ea typeface="Verdana"/>
                <a:cs typeface="Verdana"/>
                <a:sym typeface="Verdana"/>
              </a:rPr>
              <a:t>School Mathematics &amp; Data</a:t>
            </a:r>
            <a:endParaRPr/>
          </a:p>
          <a:p>
            <a:pPr indent="-228600" lvl="0" marL="228600" rtl="0" algn="l">
              <a:lnSpc>
                <a:spcPct val="90000"/>
              </a:lnSpc>
              <a:spcBef>
                <a:spcPts val="1000"/>
              </a:spcBef>
              <a:spcAft>
                <a:spcPts val="0"/>
              </a:spcAft>
              <a:buClr>
                <a:srgbClr val="0070C0"/>
              </a:buClr>
              <a:buSzPts val="1500"/>
              <a:buChar char="•"/>
            </a:pPr>
            <a:r>
              <a:rPr lang="en-AU" sz="1500">
                <a:latin typeface="Verdana"/>
                <a:ea typeface="Verdana"/>
                <a:cs typeface="Verdana"/>
                <a:sym typeface="Verdana"/>
              </a:rPr>
              <a:t>17 years experience across both primary and secondary </a:t>
            </a:r>
            <a:endParaRPr/>
          </a:p>
          <a:p>
            <a:pPr indent="-228600" lvl="0" marL="228600" rtl="0" algn="l">
              <a:lnSpc>
                <a:spcPct val="90000"/>
              </a:lnSpc>
              <a:spcBef>
                <a:spcPts val="1000"/>
              </a:spcBef>
              <a:spcAft>
                <a:spcPts val="0"/>
              </a:spcAft>
              <a:buClr>
                <a:srgbClr val="0070C0"/>
              </a:buClr>
              <a:buSzPts val="1500"/>
              <a:buChar char="•"/>
            </a:pPr>
            <a:r>
              <a:rPr b="0" i="0" lang="en-AU" sz="1500">
                <a:latin typeface="Verdana"/>
                <a:ea typeface="Verdana"/>
                <a:cs typeface="Verdana"/>
                <a:sym typeface="Verdana"/>
              </a:rPr>
              <a:t>Passionate about </a:t>
            </a:r>
            <a:endParaRPr/>
          </a:p>
          <a:p>
            <a:pPr indent="-228600" lvl="1" marL="685800" rtl="0" algn="l">
              <a:lnSpc>
                <a:spcPct val="90000"/>
              </a:lnSpc>
              <a:spcBef>
                <a:spcPts val="500"/>
              </a:spcBef>
              <a:spcAft>
                <a:spcPts val="0"/>
              </a:spcAft>
              <a:buClr>
                <a:srgbClr val="00B0F0"/>
              </a:buClr>
              <a:buSzPts val="1400"/>
              <a:buFont typeface="Verdana"/>
              <a:buChar char="-"/>
            </a:pPr>
            <a:r>
              <a:rPr b="0" i="0" lang="en-AU" sz="1400">
                <a:latin typeface="Verdana"/>
                <a:ea typeface="Verdana"/>
                <a:cs typeface="Verdana"/>
                <a:sym typeface="Verdana"/>
              </a:rPr>
              <a:t>data literacy &amp; leadership</a:t>
            </a:r>
            <a:endParaRPr sz="1400">
              <a:latin typeface="Verdana"/>
              <a:ea typeface="Verdana"/>
              <a:cs typeface="Verdana"/>
              <a:sym typeface="Verdana"/>
            </a:endParaRPr>
          </a:p>
          <a:p>
            <a:pPr indent="-228600" lvl="1" marL="685800" rtl="0" algn="l">
              <a:lnSpc>
                <a:spcPct val="90000"/>
              </a:lnSpc>
              <a:spcBef>
                <a:spcPts val="500"/>
              </a:spcBef>
              <a:spcAft>
                <a:spcPts val="0"/>
              </a:spcAft>
              <a:buClr>
                <a:srgbClr val="00B0F0"/>
              </a:buClr>
              <a:buSzPts val="1400"/>
              <a:buFont typeface="Verdana"/>
              <a:buChar char="-"/>
            </a:pPr>
            <a:r>
              <a:rPr b="0" i="0" lang="en-AU" sz="1400">
                <a:latin typeface="Verdana"/>
                <a:ea typeface="Verdana"/>
                <a:cs typeface="Verdana"/>
                <a:sym typeface="Verdana"/>
              </a:rPr>
              <a:t>school improvement and </a:t>
            </a:r>
            <a:endParaRPr/>
          </a:p>
          <a:p>
            <a:pPr indent="-228600" lvl="1" marL="685800" rtl="0" algn="l">
              <a:lnSpc>
                <a:spcPct val="90000"/>
              </a:lnSpc>
              <a:spcBef>
                <a:spcPts val="500"/>
              </a:spcBef>
              <a:spcAft>
                <a:spcPts val="0"/>
              </a:spcAft>
              <a:buClr>
                <a:srgbClr val="00B0F0"/>
              </a:buClr>
              <a:buSzPts val="1400"/>
              <a:buFont typeface="Verdana"/>
              <a:buChar char="-"/>
            </a:pPr>
            <a:r>
              <a:rPr b="0" i="0" lang="en-AU" sz="1400">
                <a:latin typeface="Verdana"/>
                <a:ea typeface="Verdana"/>
                <a:cs typeface="Verdana"/>
                <a:sym typeface="Verdana"/>
              </a:rPr>
              <a:t>assessment which drives improved student outcomes</a:t>
            </a:r>
            <a:endParaRPr/>
          </a:p>
          <a:p>
            <a:pPr indent="-228600" lvl="0" marL="228600" rtl="0" algn="l">
              <a:lnSpc>
                <a:spcPct val="90000"/>
              </a:lnSpc>
              <a:spcBef>
                <a:spcPts val="1000"/>
              </a:spcBef>
              <a:spcAft>
                <a:spcPts val="0"/>
              </a:spcAft>
              <a:buClr>
                <a:srgbClr val="0070C0"/>
              </a:buClr>
              <a:buSzPts val="1500"/>
              <a:buChar char="•"/>
            </a:pPr>
            <a:r>
              <a:rPr b="0" i="0" lang="en-AU" sz="1500">
                <a:latin typeface="Verdana"/>
                <a:ea typeface="Verdana"/>
                <a:cs typeface="Verdana"/>
                <a:sym typeface="Verdana"/>
              </a:rPr>
              <a:t>Has a firm belief that given the right conditions and support, every student can learn. </a:t>
            </a:r>
            <a:endParaRPr/>
          </a:p>
          <a:p>
            <a:pPr indent="-228600" lvl="0" marL="228600" rtl="0" algn="l">
              <a:lnSpc>
                <a:spcPct val="90000"/>
              </a:lnSpc>
              <a:spcBef>
                <a:spcPts val="1000"/>
              </a:spcBef>
              <a:spcAft>
                <a:spcPts val="0"/>
              </a:spcAft>
              <a:buClr>
                <a:srgbClr val="0070C0"/>
              </a:buClr>
              <a:buSzPts val="1500"/>
              <a:buChar char="•"/>
            </a:pPr>
            <a:r>
              <a:rPr b="0" i="0" lang="en-AU" sz="1500">
                <a:latin typeface="Verdana"/>
                <a:ea typeface="Verdana"/>
                <a:cs typeface="Verdana"/>
                <a:sym typeface="Verdana"/>
              </a:rPr>
              <a:t>I aim to help teachers become confident in making data informed decisions that can show real impact on their school contexts. </a:t>
            </a:r>
            <a:endParaRPr/>
          </a:p>
          <a:p>
            <a:pPr indent="-228600" lvl="0" marL="228600" rtl="0" algn="l">
              <a:lnSpc>
                <a:spcPct val="90000"/>
              </a:lnSpc>
              <a:spcBef>
                <a:spcPts val="1000"/>
              </a:spcBef>
              <a:spcAft>
                <a:spcPts val="0"/>
              </a:spcAft>
              <a:buClr>
                <a:srgbClr val="0070C0"/>
              </a:buClr>
              <a:buSzPts val="1500"/>
              <a:buChar char="•"/>
            </a:pPr>
            <a:r>
              <a:rPr b="0" i="0" lang="en-AU" sz="1500">
                <a:latin typeface="Verdana"/>
                <a:ea typeface="Verdana"/>
                <a:cs typeface="Verdana"/>
                <a:sym typeface="Verdana"/>
              </a:rPr>
              <a:t>I believe that the best form of PD and school improvement happens when conversation amongst teachers are about their own students, their practice and their goals.</a:t>
            </a:r>
            <a:endParaRPr/>
          </a:p>
          <a:p>
            <a:pPr indent="-228600" lvl="0" marL="228600" rtl="0" algn="l">
              <a:lnSpc>
                <a:spcPct val="90000"/>
              </a:lnSpc>
              <a:spcBef>
                <a:spcPts val="1000"/>
              </a:spcBef>
              <a:spcAft>
                <a:spcPts val="0"/>
              </a:spcAft>
              <a:buClr>
                <a:srgbClr val="0070C0"/>
              </a:buClr>
              <a:buSzPts val="1500"/>
              <a:buChar char="•"/>
            </a:pPr>
            <a:r>
              <a:rPr lang="en-AU" sz="1500">
                <a:latin typeface="Verdana"/>
                <a:ea typeface="Verdana"/>
                <a:cs typeface="Verdana"/>
                <a:sym typeface="Verdana"/>
              </a:rPr>
              <a:t>N</a:t>
            </a:r>
            <a:r>
              <a:rPr b="0" i="0" lang="en-AU" sz="1500">
                <a:latin typeface="Verdana"/>
                <a:ea typeface="Verdana"/>
                <a:cs typeface="Verdana"/>
                <a:sym typeface="Verdana"/>
              </a:rPr>
              <a:t>o matter the subject, collaboration between teachers is paramount. </a:t>
            </a:r>
            <a:endParaRPr/>
          </a:p>
          <a:p>
            <a:pPr indent="0" lvl="0" marL="0" rtl="0" algn="l">
              <a:lnSpc>
                <a:spcPct val="90000"/>
              </a:lnSpc>
              <a:spcBef>
                <a:spcPts val="1000"/>
              </a:spcBef>
              <a:spcAft>
                <a:spcPts val="0"/>
              </a:spcAft>
              <a:buClr>
                <a:srgbClr val="0070C0"/>
              </a:buClr>
              <a:buSzPts val="1500"/>
              <a:buNone/>
            </a:pPr>
            <a:r>
              <a:t/>
            </a:r>
            <a:endParaRPr sz="1500">
              <a:latin typeface="Calibri"/>
              <a:ea typeface="Calibri"/>
              <a:cs typeface="Calibri"/>
              <a:sym typeface="Calibri"/>
            </a:endParaRPr>
          </a:p>
          <a:p>
            <a:pPr indent="0" lvl="0" marL="0" rtl="0" algn="l">
              <a:lnSpc>
                <a:spcPct val="90000"/>
              </a:lnSpc>
              <a:spcBef>
                <a:spcPts val="1800"/>
              </a:spcBef>
              <a:spcAft>
                <a:spcPts val="0"/>
              </a:spcAft>
              <a:buClr>
                <a:srgbClr val="0070C0"/>
              </a:buClr>
              <a:buSzPts val="1500"/>
              <a:buNone/>
            </a:pPr>
            <a:r>
              <a:t/>
            </a:r>
            <a:endParaRPr sz="1500">
              <a:highlight>
                <a:srgbClr val="FFFFFF"/>
              </a:highlight>
              <a:latin typeface="Calibri"/>
              <a:ea typeface="Calibri"/>
              <a:cs typeface="Calibri"/>
              <a:sym typeface="Calibri"/>
            </a:endParaRPr>
          </a:p>
          <a:p>
            <a:pPr indent="0" lvl="0" marL="0" rtl="0" algn="l">
              <a:lnSpc>
                <a:spcPct val="90000"/>
              </a:lnSpc>
              <a:spcBef>
                <a:spcPts val="1000"/>
              </a:spcBef>
              <a:spcAft>
                <a:spcPts val="0"/>
              </a:spcAft>
              <a:buClr>
                <a:srgbClr val="0070C0"/>
              </a:buClr>
              <a:buSzPts val="1500"/>
              <a:buNone/>
            </a:pPr>
            <a:r>
              <a:t/>
            </a:r>
            <a:endParaRPr sz="1500">
              <a:highlight>
                <a:srgbClr val="FFFFFF"/>
              </a:highlight>
              <a:latin typeface="Calibri"/>
              <a:ea typeface="Calibri"/>
              <a:cs typeface="Calibri"/>
              <a:sym typeface="Calibri"/>
            </a:endParaRPr>
          </a:p>
          <a:p>
            <a:pPr indent="0" lvl="0" marL="0" rtl="0" algn="l">
              <a:lnSpc>
                <a:spcPct val="90000"/>
              </a:lnSpc>
              <a:spcBef>
                <a:spcPts val="1000"/>
              </a:spcBef>
              <a:spcAft>
                <a:spcPts val="0"/>
              </a:spcAft>
              <a:buClr>
                <a:srgbClr val="0070C0"/>
              </a:buClr>
              <a:buSzPts val="1500"/>
              <a:buNone/>
            </a:pPr>
            <a:r>
              <a:t/>
            </a:r>
            <a:endParaRPr sz="1500">
              <a:highlight>
                <a:srgbClr val="FFFFFF"/>
              </a:highlight>
              <a:latin typeface="Calibri"/>
              <a:ea typeface="Calibri"/>
              <a:cs typeface="Calibri"/>
              <a:sym typeface="Calibri"/>
            </a:endParaRPr>
          </a:p>
        </p:txBody>
      </p:sp>
      <p:pic>
        <p:nvPicPr>
          <p:cNvPr id="72" name="Google Shape;72;p12"/>
          <p:cNvPicPr preferRelativeResize="0"/>
          <p:nvPr/>
        </p:nvPicPr>
        <p:blipFill rotWithShape="1">
          <a:blip r:embed="rId3">
            <a:alphaModFix/>
          </a:blip>
          <a:srcRect b="8527" l="0" r="-2" t="0"/>
          <a:stretch/>
        </p:blipFill>
        <p:spPr>
          <a:xfrm>
            <a:off x="7675658" y="2093976"/>
            <a:ext cx="3941064" cy="40965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Telling your students’ stories</a:t>
            </a:r>
            <a:endParaRPr/>
          </a:p>
        </p:txBody>
      </p:sp>
      <p:sp>
        <p:nvSpPr>
          <p:cNvPr id="241" name="Google Shape;241;p39"/>
          <p:cNvSpPr txBox="1"/>
          <p:nvPr>
            <p:ph idx="1" type="body"/>
          </p:nvPr>
        </p:nvSpPr>
        <p:spPr>
          <a:xfrm>
            <a:off x="525683" y="1925712"/>
            <a:ext cx="11353800" cy="477211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0070C0"/>
              </a:buClr>
              <a:buSzPct val="100000"/>
              <a:buNone/>
            </a:pPr>
            <a:r>
              <a:rPr b="1" i="0" lang="en-AU" sz="6400" u="none" strike="noStrike">
                <a:latin typeface="Verdana"/>
                <a:ea typeface="Verdana"/>
                <a:cs typeface="Verdana"/>
                <a:sym typeface="Verdana"/>
              </a:rPr>
              <a:t>Assessment is a means of uncovering the narrative of learners: their growth, progress, success and challenges in learning. </a:t>
            </a:r>
            <a:endParaRPr/>
          </a:p>
          <a:p>
            <a:pPr indent="0" lvl="0" marL="0" rtl="0" algn="l">
              <a:lnSpc>
                <a:spcPct val="120000"/>
              </a:lnSpc>
              <a:spcBef>
                <a:spcPts val="0"/>
              </a:spcBef>
              <a:spcAft>
                <a:spcPts val="0"/>
              </a:spcAft>
              <a:buClr>
                <a:srgbClr val="0070C0"/>
              </a:buClr>
              <a:buSzPct val="100000"/>
              <a:buNone/>
            </a:pPr>
            <a:r>
              <a:t/>
            </a:r>
            <a:endParaRPr b="1" sz="6400">
              <a:latin typeface="Verdana"/>
              <a:ea typeface="Verdana"/>
              <a:cs typeface="Verdana"/>
              <a:sym typeface="Verdana"/>
            </a:endParaRPr>
          </a:p>
          <a:p>
            <a:pPr indent="0" lvl="0" marL="0" rtl="0" algn="l">
              <a:lnSpc>
                <a:spcPct val="120000"/>
              </a:lnSpc>
              <a:spcBef>
                <a:spcPts val="0"/>
              </a:spcBef>
              <a:spcAft>
                <a:spcPts val="0"/>
              </a:spcAft>
              <a:buClr>
                <a:srgbClr val="0070C0"/>
              </a:buClr>
              <a:buSzPct val="100000"/>
              <a:buNone/>
            </a:pPr>
            <a:r>
              <a:rPr b="1" i="0" lang="en-AU" sz="6400" u="none" strike="noStrike">
                <a:latin typeface="Verdana"/>
                <a:ea typeface="Verdana"/>
                <a:cs typeface="Verdana"/>
                <a:sym typeface="Verdana"/>
              </a:rPr>
              <a:t>Through such assessment, teachers gain valid and reliable evidence of a student’s learning, which enables them to make precise decisions for the growth and progress of their learners.</a:t>
            </a:r>
            <a:endParaRPr b="0" sz="11200">
              <a:latin typeface="Verdana"/>
              <a:ea typeface="Verdana"/>
              <a:cs typeface="Verdana"/>
              <a:sym typeface="Verdana"/>
            </a:endParaRPr>
          </a:p>
          <a:p>
            <a:pPr indent="0" lvl="0" marL="0" rtl="0" algn="l">
              <a:lnSpc>
                <a:spcPct val="120000"/>
              </a:lnSpc>
              <a:spcBef>
                <a:spcPts val="0"/>
              </a:spcBef>
              <a:spcAft>
                <a:spcPts val="0"/>
              </a:spcAft>
              <a:buClr>
                <a:srgbClr val="0070C0"/>
              </a:buClr>
              <a:buSzPct val="100000"/>
              <a:buNone/>
            </a:pPr>
            <a:r>
              <a:t/>
            </a:r>
            <a:endParaRPr b="0" i="0" sz="6400" u="none" strike="noStrike">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r>
              <a:rPr b="0" i="0" lang="en-AU" sz="6400" u="none" strike="noStrike">
                <a:latin typeface="Verdana"/>
                <a:ea typeface="Verdana"/>
                <a:cs typeface="Verdana"/>
                <a:sym typeface="Verdana"/>
              </a:rPr>
              <a:t>What does this mean for YOUR students?</a:t>
            </a:r>
            <a:endParaRPr b="0" sz="11200">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r>
              <a:t/>
            </a:r>
            <a:endParaRPr b="0" i="0" sz="6400" u="none" strike="noStrike">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r>
              <a:rPr b="0" i="0" lang="en-AU" sz="6400" u="none" strike="noStrike">
                <a:latin typeface="Verdana"/>
                <a:ea typeface="Verdana"/>
                <a:cs typeface="Verdana"/>
                <a:sym typeface="Verdana"/>
              </a:rPr>
              <a:t>What does this mean for YOUR Teachers?</a:t>
            </a:r>
            <a:endParaRPr b="0" sz="11200">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br>
              <a:rPr b="0" lang="en-AU" sz="11200">
                <a:latin typeface="Verdana"/>
                <a:ea typeface="Verdana"/>
                <a:cs typeface="Verdana"/>
                <a:sym typeface="Verdana"/>
              </a:rPr>
            </a:br>
            <a:r>
              <a:rPr b="0" i="0" lang="en-AU" sz="6400" u="none" strike="noStrike">
                <a:latin typeface="Verdana"/>
                <a:ea typeface="Verdana"/>
                <a:cs typeface="Verdana"/>
                <a:sym typeface="Verdana"/>
              </a:rPr>
              <a:t>What does this mean for YOUR Families?</a:t>
            </a:r>
            <a:endParaRPr b="0" sz="11200">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r>
              <a:t/>
            </a:r>
            <a:endParaRPr b="0" i="0" sz="6400" u="none" strike="noStrike">
              <a:latin typeface="Verdana"/>
              <a:ea typeface="Verdana"/>
              <a:cs typeface="Verdana"/>
              <a:sym typeface="Verdana"/>
            </a:endParaRPr>
          </a:p>
          <a:p>
            <a:pPr indent="0" lvl="0" marL="0" rtl="0" algn="l">
              <a:lnSpc>
                <a:spcPct val="120000"/>
              </a:lnSpc>
              <a:spcBef>
                <a:spcPts val="1200"/>
              </a:spcBef>
              <a:spcAft>
                <a:spcPts val="0"/>
              </a:spcAft>
              <a:buClr>
                <a:srgbClr val="0070C0"/>
              </a:buClr>
              <a:buSzPct val="100000"/>
              <a:buNone/>
            </a:pPr>
            <a:r>
              <a:rPr b="0" i="0" lang="en-AU" sz="6400" u="none" strike="noStrike">
                <a:latin typeface="Verdana"/>
                <a:ea typeface="Verdana"/>
                <a:cs typeface="Verdana"/>
                <a:sym typeface="Verdana"/>
              </a:rPr>
              <a:t>How do we collect the best evidence to reflect our practices around this?</a:t>
            </a:r>
            <a:endParaRPr b="0" sz="11200">
              <a:latin typeface="Verdana"/>
              <a:ea typeface="Verdana"/>
              <a:cs typeface="Verdana"/>
              <a:sym typeface="Verdana"/>
            </a:endParaRPr>
          </a:p>
          <a:p>
            <a:pPr indent="0" lvl="0" marL="0" rtl="0" algn="l">
              <a:lnSpc>
                <a:spcPct val="90000"/>
              </a:lnSpc>
              <a:spcBef>
                <a:spcPts val="2200"/>
              </a:spcBef>
              <a:spcAft>
                <a:spcPts val="0"/>
              </a:spcAft>
              <a:buClr>
                <a:srgbClr val="0070C0"/>
              </a:buClr>
              <a:buSzPct val="100000"/>
              <a:buNone/>
            </a:pPr>
            <a:br>
              <a:rPr lang="en-AU"/>
            </a:br>
            <a:br>
              <a:rPr lang="en-AU"/>
            </a:b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Dialogic Approach</a:t>
            </a:r>
            <a:endParaRPr/>
          </a:p>
        </p:txBody>
      </p:sp>
      <p:sp>
        <p:nvSpPr>
          <p:cNvPr id="247" name="Google Shape;24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rgbClr val="0070C0"/>
              </a:buClr>
              <a:buSzPct val="100000"/>
              <a:buNone/>
            </a:pPr>
            <a:r>
              <a:rPr b="0" i="0" lang="en-AU" sz="2400" u="none" strike="noStrike">
                <a:latin typeface="Verdana"/>
                <a:ea typeface="Verdana"/>
                <a:cs typeface="Verdana"/>
                <a:sym typeface="Verdana"/>
              </a:rPr>
              <a:t>Many schools have poured money into data and school improvement with a specific focus on data analysis and more often than not this is achievement based improvement. </a:t>
            </a:r>
            <a:endParaRPr/>
          </a:p>
          <a:p>
            <a:pPr indent="0" lvl="0" marL="0" rtl="0" algn="just">
              <a:lnSpc>
                <a:spcPct val="90000"/>
              </a:lnSpc>
              <a:spcBef>
                <a:spcPts val="0"/>
              </a:spcBef>
              <a:spcAft>
                <a:spcPts val="0"/>
              </a:spcAft>
              <a:buClr>
                <a:srgbClr val="0070C0"/>
              </a:buClr>
              <a:buSzPct val="100000"/>
              <a:buNone/>
            </a:pPr>
            <a:r>
              <a:t/>
            </a:r>
            <a:endParaRPr sz="2400">
              <a:latin typeface="Verdana"/>
              <a:ea typeface="Verdana"/>
              <a:cs typeface="Verdana"/>
              <a:sym typeface="Verdana"/>
            </a:endParaRPr>
          </a:p>
          <a:p>
            <a:pPr indent="0" lvl="0" marL="0" rtl="0" algn="just">
              <a:lnSpc>
                <a:spcPct val="90000"/>
              </a:lnSpc>
              <a:spcBef>
                <a:spcPts val="0"/>
              </a:spcBef>
              <a:spcAft>
                <a:spcPts val="0"/>
              </a:spcAft>
              <a:buClr>
                <a:srgbClr val="0070C0"/>
              </a:buClr>
              <a:buSzPct val="100000"/>
              <a:buNone/>
            </a:pPr>
            <a:r>
              <a:rPr b="0" i="0" lang="en-AU" sz="2400" u="none" strike="noStrike">
                <a:latin typeface="Verdana"/>
                <a:ea typeface="Verdana"/>
                <a:cs typeface="Verdana"/>
                <a:sym typeface="Verdana"/>
              </a:rPr>
              <a:t>Within this space there is a worrying trend of schools having data, analysing it but not knowing what to do with it, or forgetting that behind the numbers are real life students and missing the most important part of the data process, </a:t>
            </a:r>
            <a:endParaRPr/>
          </a:p>
          <a:p>
            <a:pPr indent="0" lvl="0" marL="0" rtl="0" algn="just">
              <a:lnSpc>
                <a:spcPct val="90000"/>
              </a:lnSpc>
              <a:spcBef>
                <a:spcPts val="0"/>
              </a:spcBef>
              <a:spcAft>
                <a:spcPts val="0"/>
              </a:spcAft>
              <a:buClr>
                <a:srgbClr val="0070C0"/>
              </a:buClr>
              <a:buSzPct val="100000"/>
              <a:buNone/>
            </a:pPr>
            <a:r>
              <a:t/>
            </a:r>
            <a:endParaRPr sz="2400">
              <a:latin typeface="Verdana"/>
              <a:ea typeface="Verdana"/>
              <a:cs typeface="Verdana"/>
              <a:sym typeface="Verdana"/>
            </a:endParaRPr>
          </a:p>
          <a:p>
            <a:pPr indent="0" lvl="0" marL="0" rtl="0" algn="just">
              <a:lnSpc>
                <a:spcPct val="90000"/>
              </a:lnSpc>
              <a:spcBef>
                <a:spcPts val="0"/>
              </a:spcBef>
              <a:spcAft>
                <a:spcPts val="0"/>
              </a:spcAft>
              <a:buClr>
                <a:srgbClr val="0070C0"/>
              </a:buClr>
              <a:buSzPct val="100000"/>
              <a:buNone/>
            </a:pPr>
            <a:r>
              <a:rPr b="0" i="0" lang="en-AU" sz="2400" u="none" strike="noStrike">
                <a:latin typeface="Verdana"/>
                <a:ea typeface="Verdana"/>
                <a:cs typeface="Verdana"/>
                <a:sym typeface="Verdana"/>
              </a:rPr>
              <a:t>The conversation AMONGST teachers, ABOUT students. DIALOGUE! Teachers who are engaged in a dialogic approach to data are better able to diagnose and act on their students' learning needs and more effectively use evidence based instructional strategies. </a:t>
            </a:r>
            <a:endParaRPr b="0" sz="3600">
              <a:latin typeface="Verdana"/>
              <a:ea typeface="Verdana"/>
              <a:cs typeface="Verdana"/>
              <a:sym typeface="Verdana"/>
            </a:endParaRPr>
          </a:p>
          <a:p>
            <a:pPr indent="0" lvl="0" marL="0" rtl="0" algn="l">
              <a:lnSpc>
                <a:spcPct val="90000"/>
              </a:lnSpc>
              <a:spcBef>
                <a:spcPts val="1000"/>
              </a:spcBef>
              <a:spcAft>
                <a:spcPts val="0"/>
              </a:spcAft>
              <a:buClr>
                <a:srgbClr val="0070C0"/>
              </a:buClr>
              <a:buSzPct val="100000"/>
              <a:buNone/>
            </a:pPr>
            <a:br>
              <a:rPr lang="en-AU"/>
            </a:b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Dialogic Approach</a:t>
            </a:r>
            <a:endParaRPr/>
          </a:p>
        </p:txBody>
      </p:sp>
      <p:sp>
        <p:nvSpPr>
          <p:cNvPr id="253" name="Google Shape;25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70C0"/>
              </a:buClr>
              <a:buSzPts val="3200"/>
              <a:buNone/>
            </a:pPr>
            <a:r>
              <a:rPr b="0" i="0" lang="en-AU" sz="3200" u="none" strike="noStrike">
                <a:latin typeface="Verdana"/>
                <a:ea typeface="Verdana"/>
                <a:cs typeface="Verdana"/>
                <a:sym typeface="Verdana"/>
              </a:rPr>
              <a:t>Masters (2018) advocates that “understanding where learners are in their learning is as essential to clinical teaching practice as understanding a patient’s symptoms and health is to effective medical practice.” This means that work around data at the school level must  directly flowed into the schools focus on evidence informed practices and be seen as vital important to the “on the ground”, work of teachers.</a:t>
            </a:r>
            <a:endParaRPr b="0" sz="4400">
              <a:latin typeface="Verdana"/>
              <a:ea typeface="Verdana"/>
              <a:cs typeface="Verdana"/>
              <a:sym typeface="Verdana"/>
            </a:endParaRPr>
          </a:p>
          <a:p>
            <a:pPr indent="0" lvl="0" marL="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Dialogic Approach</a:t>
            </a:r>
            <a:endParaRPr/>
          </a:p>
        </p:txBody>
      </p:sp>
      <p:sp>
        <p:nvSpPr>
          <p:cNvPr id="259" name="Google Shape;25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3200"/>
              <a:buNone/>
            </a:pPr>
            <a:r>
              <a:rPr b="0" i="0" lang="en-AU" sz="3200" u="none" strike="noStrike">
                <a:latin typeface="Verdana"/>
                <a:ea typeface="Verdana"/>
                <a:cs typeface="Verdana"/>
                <a:sym typeface="Verdana"/>
              </a:rPr>
              <a:t>Don’t go it alone, your best PD is often the teacher next door and the same goes for looking at data. I’ve learnt more from a 5 minute conversation with a colleague than I’ve learnt at some 3 day PD’s. Similarly, it’s no good giving staff a spreadsheet with their classes PAT data on it and not making time for the rich, professional discussion that it deserves.</a:t>
            </a:r>
            <a:endParaRPr sz="44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Just In Time Vs Just in Case</a:t>
            </a:r>
            <a:endParaRPr/>
          </a:p>
        </p:txBody>
      </p:sp>
      <p:sp>
        <p:nvSpPr>
          <p:cNvPr id="265" name="Google Shape;265;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None/>
            </a:pPr>
            <a:r>
              <a:rPr b="0" i="0" lang="en-AU" u="none" strike="noStrike">
                <a:latin typeface="Verdana"/>
                <a:ea typeface="Verdana"/>
                <a:cs typeface="Verdana"/>
                <a:sym typeface="Verdana"/>
              </a:rPr>
              <a:t>Discovering what students know while they’re still in the process of learning it—can be tricky, but data is useless unless it is used. When we collect and examine formative assessments, we need to use what we learn from them to inform instruction. All of those data points tell us something we can use to provide timely feedback, adjust instruction, and plan ahead. </a:t>
            </a:r>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F</a:t>
            </a:r>
            <a:r>
              <a:rPr b="0" i="0" lang="en-AU" u="none" strike="noStrike">
                <a:latin typeface="Verdana"/>
                <a:ea typeface="Verdana"/>
                <a:cs typeface="Verdana"/>
                <a:sym typeface="Verdana"/>
              </a:rPr>
              <a:t>ormative assessment and feedback tools need to be in use to ensure that you target your instruction in your students' point of need. </a:t>
            </a:r>
            <a:endParaRPr sz="4000">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3 Key Themes</a:t>
            </a:r>
            <a:endParaRPr/>
          </a:p>
        </p:txBody>
      </p:sp>
      <p:sp>
        <p:nvSpPr>
          <p:cNvPr id="271" name="Google Shape;27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lang="en-AU"/>
              <a:t>Individual Teacher Support, Technical Support &amp; Cultural Support</a:t>
            </a:r>
            <a:endParaRPr/>
          </a:p>
          <a:p>
            <a:pPr indent="-228600" lvl="0" marL="228600" rtl="0" algn="l">
              <a:lnSpc>
                <a:spcPct val="90000"/>
              </a:lnSpc>
              <a:spcBef>
                <a:spcPts val="1000"/>
              </a:spcBef>
              <a:spcAft>
                <a:spcPts val="0"/>
              </a:spcAft>
              <a:buClr>
                <a:srgbClr val="0070C0"/>
              </a:buClr>
              <a:buSzPts val="2800"/>
              <a:buChar char="•"/>
            </a:pPr>
            <a:r>
              <a:rPr lang="en-AU"/>
              <a:t>Like 3 legs of a chair, if one is missing the chair falls down</a:t>
            </a:r>
            <a:endParaRPr/>
          </a:p>
          <a:p>
            <a:pPr indent="-50800" lvl="0" marL="228600" rtl="0" algn="l">
              <a:lnSpc>
                <a:spcPct val="90000"/>
              </a:lnSpc>
              <a:spcBef>
                <a:spcPts val="1000"/>
              </a:spcBef>
              <a:spcAft>
                <a:spcPts val="0"/>
              </a:spcAft>
              <a:buClr>
                <a:srgbClr val="0070C0"/>
              </a:buClr>
              <a:buSzPts val="2800"/>
              <a:buNone/>
            </a:pPr>
            <a:r>
              <a:t/>
            </a:r>
            <a:endParaRPr/>
          </a:p>
          <a:p>
            <a:pPr indent="-50800" lvl="0" marL="22860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B0F0"/>
              </a:buClr>
              <a:buSzPct val="100000"/>
              <a:buFont typeface="Calibri"/>
              <a:buNone/>
            </a:pPr>
            <a:r>
              <a:rPr lang="en-AU"/>
              <a:t>Shared Everything</a:t>
            </a:r>
            <a:br>
              <a:rPr lang="en-AU"/>
            </a:br>
            <a:r>
              <a:rPr lang="en-AU"/>
              <a:t>THE SFOA WAY</a:t>
            </a:r>
            <a:endParaRPr/>
          </a:p>
        </p:txBody>
      </p:sp>
      <p:sp>
        <p:nvSpPr>
          <p:cNvPr id="277" name="Google Shape;277;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3200"/>
              <a:buChar char="•"/>
            </a:pPr>
            <a:r>
              <a:rPr lang="en-AU" sz="3200">
                <a:latin typeface="Verdana"/>
                <a:ea typeface="Verdana"/>
                <a:cs typeface="Verdana"/>
                <a:sym typeface="Verdana"/>
              </a:rPr>
              <a:t>“a community of practice is capable of crafting a shared identity around mutual engagement, joint enterprise and shared repertoire of its members.”</a:t>
            </a:r>
            <a:endParaRPr sz="4400">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664579" y="276108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Grow, Ditch &amp; Amplify in your own context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None/>
            </a:pPr>
            <a:r>
              <a:rPr i="0" lang="en-AU" sz="3600" u="none" strike="noStrike">
                <a:latin typeface="Verdana"/>
                <a:ea typeface="Verdana"/>
                <a:cs typeface="Verdana"/>
                <a:sym typeface="Verdana"/>
              </a:rPr>
              <a:t>“It is critical to have a laser-like focus on every FACE in order to increase achievement. Hope is not a strategy!”</a:t>
            </a:r>
            <a:endParaRPr/>
          </a:p>
          <a:p>
            <a:pPr indent="0" lvl="0" marL="0" rtl="0" algn="ctr">
              <a:lnSpc>
                <a:spcPct val="90000"/>
              </a:lnSpc>
              <a:spcBef>
                <a:spcPts val="1000"/>
              </a:spcBef>
              <a:spcAft>
                <a:spcPts val="0"/>
              </a:spcAft>
              <a:buClr>
                <a:srgbClr val="0070C0"/>
              </a:buClr>
              <a:buSzPts val="3600"/>
              <a:buNone/>
            </a:pPr>
            <a:r>
              <a:rPr i="0" lang="en-AU" sz="3600" u="none" strike="noStrike">
                <a:latin typeface="Verdana"/>
                <a:ea typeface="Verdana"/>
                <a:cs typeface="Verdana"/>
                <a:sym typeface="Verdana"/>
              </a:rPr>
              <a:t> (Sharratt, 2019</a:t>
            </a:r>
            <a:r>
              <a:rPr lang="en-AU" sz="3600">
                <a:latin typeface="Verdana"/>
                <a:ea typeface="Verdana"/>
                <a:cs typeface="Verdana"/>
                <a:sym typeface="Verdana"/>
              </a:rPr>
              <a:t>)</a:t>
            </a:r>
            <a:endParaRPr sz="4800">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t/>
            </a:r>
            <a:endParaRPr/>
          </a:p>
        </p:txBody>
      </p:sp>
      <p:sp>
        <p:nvSpPr>
          <p:cNvPr id="293" name="Google Shape;293;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070C0"/>
              </a:buClr>
              <a:buSzPts val="2800"/>
              <a:buNone/>
            </a:pPr>
            <a:r>
              <a:t/>
            </a:r>
            <a:endParaRPr/>
          </a:p>
        </p:txBody>
      </p:sp>
      <p:pic>
        <p:nvPicPr>
          <p:cNvPr id="294" name="Google Shape;294;p48"/>
          <p:cNvPicPr preferRelativeResize="0"/>
          <p:nvPr/>
        </p:nvPicPr>
        <p:blipFill rotWithShape="1">
          <a:blip r:embed="rId3">
            <a:alphaModFix/>
          </a:blip>
          <a:srcRect b="3925" l="0" r="3291" t="-3925"/>
          <a:stretch/>
        </p:blipFill>
        <p:spPr>
          <a:xfrm>
            <a:off x="838200" y="165516"/>
            <a:ext cx="6199208" cy="63273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000"/>
              <a:buFont typeface="Calibri"/>
              <a:buNone/>
            </a:pPr>
            <a:r>
              <a:rPr lang="en-AU" sz="4000"/>
              <a:t>Intentions for today</a:t>
            </a:r>
            <a:endParaRPr sz="4000"/>
          </a:p>
        </p:txBody>
      </p:sp>
      <p:sp>
        <p:nvSpPr>
          <p:cNvPr id="78" name="Google Shape;78;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400"/>
              <a:buChar char="•"/>
            </a:pPr>
            <a:r>
              <a:rPr lang="en-AU" sz="2400">
                <a:latin typeface="Verdana"/>
                <a:ea typeface="Verdana"/>
                <a:cs typeface="Verdana"/>
                <a:sym typeface="Verdana"/>
              </a:rPr>
              <a:t>T</a:t>
            </a:r>
            <a:r>
              <a:rPr b="0" i="0" lang="en-AU" sz="2400" u="none" strike="noStrike">
                <a:latin typeface="Verdana"/>
                <a:ea typeface="Verdana"/>
                <a:cs typeface="Verdana"/>
                <a:sym typeface="Verdana"/>
              </a:rPr>
              <a:t>o share some knowledge and build capacity in the area of data literacy and looking at what components of </a:t>
            </a:r>
            <a:r>
              <a:rPr lang="en-AU" sz="2400">
                <a:latin typeface="Verdana"/>
                <a:ea typeface="Verdana"/>
                <a:cs typeface="Verdana"/>
                <a:sym typeface="Verdana"/>
              </a:rPr>
              <a:t>a </a:t>
            </a:r>
            <a:r>
              <a:rPr b="0" i="0" lang="en-AU" sz="2400" u="none" strike="noStrike">
                <a:latin typeface="Verdana"/>
                <a:ea typeface="Verdana"/>
                <a:cs typeface="Verdana"/>
                <a:sym typeface="Verdana"/>
              </a:rPr>
              <a:t>data program can be successful in a school context.</a:t>
            </a:r>
            <a:endParaRPr/>
          </a:p>
          <a:p>
            <a:pPr indent="-76200" lvl="0" marL="228600" rtl="0" algn="l">
              <a:lnSpc>
                <a:spcPct val="90000"/>
              </a:lnSpc>
              <a:spcBef>
                <a:spcPts val="0"/>
              </a:spcBef>
              <a:spcAft>
                <a:spcPts val="0"/>
              </a:spcAft>
              <a:buClr>
                <a:srgbClr val="0070C0"/>
              </a:buClr>
              <a:buSzPts val="2400"/>
              <a:buNone/>
            </a:pPr>
            <a:r>
              <a:t/>
            </a:r>
            <a:endParaRPr sz="2400">
              <a:latin typeface="Verdana"/>
              <a:ea typeface="Verdana"/>
              <a:cs typeface="Verdana"/>
              <a:sym typeface="Verdana"/>
            </a:endParaRPr>
          </a:p>
          <a:p>
            <a:pPr indent="-228600" lvl="0" marL="228600" rtl="0" algn="l">
              <a:lnSpc>
                <a:spcPct val="90000"/>
              </a:lnSpc>
              <a:spcBef>
                <a:spcPts val="0"/>
              </a:spcBef>
              <a:spcAft>
                <a:spcPts val="0"/>
              </a:spcAft>
              <a:buClr>
                <a:srgbClr val="0070C0"/>
              </a:buClr>
              <a:buSzPts val="2400"/>
              <a:buChar char="•"/>
            </a:pPr>
            <a:r>
              <a:rPr b="0" i="0" lang="en-AU" sz="2400" u="none" strike="noStrike">
                <a:latin typeface="Verdana"/>
                <a:ea typeface="Verdana"/>
                <a:cs typeface="Verdana"/>
                <a:sym typeface="Verdana"/>
              </a:rPr>
              <a:t>Discuss with others how your unique school context impacts the way you lead and drive change within your school.</a:t>
            </a:r>
            <a:endParaRPr/>
          </a:p>
          <a:p>
            <a:pPr indent="0" lvl="0" marL="0" rtl="0" algn="l">
              <a:lnSpc>
                <a:spcPct val="90000"/>
              </a:lnSpc>
              <a:spcBef>
                <a:spcPts val="0"/>
              </a:spcBef>
              <a:spcAft>
                <a:spcPts val="0"/>
              </a:spcAft>
              <a:buClr>
                <a:srgbClr val="0070C0"/>
              </a:buClr>
              <a:buSzPts val="2400"/>
              <a:buNone/>
            </a:pPr>
            <a:r>
              <a:t/>
            </a:r>
            <a:endParaRPr b="0" i="0" sz="2400" u="none" strike="noStrike">
              <a:latin typeface="Verdana"/>
              <a:ea typeface="Verdana"/>
              <a:cs typeface="Verdana"/>
              <a:sym typeface="Verdana"/>
            </a:endParaRPr>
          </a:p>
          <a:p>
            <a:pPr indent="-228600" lvl="0" marL="228600" rtl="0" algn="l">
              <a:lnSpc>
                <a:spcPct val="90000"/>
              </a:lnSpc>
              <a:spcBef>
                <a:spcPts val="0"/>
              </a:spcBef>
              <a:spcAft>
                <a:spcPts val="0"/>
              </a:spcAft>
              <a:buClr>
                <a:srgbClr val="0070C0"/>
              </a:buClr>
              <a:buSzPts val="2400"/>
              <a:buChar char="•"/>
            </a:pPr>
            <a:r>
              <a:rPr lang="en-AU" sz="2400">
                <a:latin typeface="Verdana"/>
                <a:ea typeface="Verdana"/>
                <a:cs typeface="Verdana"/>
                <a:sym typeface="Verdana"/>
              </a:rPr>
              <a:t>Take away something you can use tomorrow with your team or in your classroom.</a:t>
            </a:r>
            <a:endParaRPr b="0" i="0" sz="2400" u="none" strike="noStrike">
              <a:latin typeface="Verdana"/>
              <a:ea typeface="Verdana"/>
              <a:cs typeface="Verdana"/>
              <a:sym typeface="Verdana"/>
            </a:endParaRPr>
          </a:p>
          <a:p>
            <a:pPr indent="0" lvl="0" marL="0" rtl="0" algn="l">
              <a:lnSpc>
                <a:spcPct val="90000"/>
              </a:lnSpc>
              <a:spcBef>
                <a:spcPts val="0"/>
              </a:spcBef>
              <a:spcAft>
                <a:spcPts val="0"/>
              </a:spcAft>
              <a:buClr>
                <a:srgbClr val="0070C0"/>
              </a:buClr>
              <a:buSzPts val="2400"/>
              <a:buNone/>
            </a:pPr>
            <a:r>
              <a:t/>
            </a:r>
            <a:endParaRPr b="0" i="0" sz="2400" u="none" strike="noStrike">
              <a:latin typeface="Verdana"/>
              <a:ea typeface="Verdana"/>
              <a:cs typeface="Verdana"/>
              <a:sym typeface="Verdana"/>
            </a:endParaRPr>
          </a:p>
          <a:p>
            <a:pPr indent="-50800" lvl="0" marL="22860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00B0F0"/>
              </a:buClr>
              <a:buSzPct val="70707"/>
              <a:buFont typeface="Calibri"/>
              <a:buNone/>
            </a:pPr>
            <a:r>
              <a:rPr lang="en-AU"/>
              <a:t>Ticket to Leave</a:t>
            </a:r>
            <a:endParaRPr/>
          </a:p>
        </p:txBody>
      </p:sp>
      <p:sp>
        <p:nvSpPr>
          <p:cNvPr id="300" name="Google Shape;300;p49"/>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fontScale="77500" lnSpcReduction="20000"/>
          </a:bodyPr>
          <a:lstStyle/>
          <a:p>
            <a:pPr indent="0" lvl="0" marL="0" rtl="0" algn="ctr">
              <a:lnSpc>
                <a:spcPct val="90000"/>
              </a:lnSpc>
              <a:spcBef>
                <a:spcPts val="0"/>
              </a:spcBef>
              <a:spcAft>
                <a:spcPts val="0"/>
              </a:spcAft>
              <a:buClr>
                <a:srgbClr val="0070C0"/>
              </a:buClr>
              <a:buSzPct val="60061"/>
              <a:buNone/>
            </a:pPr>
            <a:r>
              <a:t/>
            </a:r>
            <a:endParaRPr sz="3866">
              <a:latin typeface="Verdana"/>
              <a:ea typeface="Verdana"/>
              <a:cs typeface="Verdana"/>
              <a:sym typeface="Verdana"/>
            </a:endParaRPr>
          </a:p>
          <a:p>
            <a:pPr indent="0" lvl="0" marL="0" rtl="0" algn="ctr">
              <a:lnSpc>
                <a:spcPct val="90000"/>
              </a:lnSpc>
              <a:spcBef>
                <a:spcPts val="0"/>
              </a:spcBef>
              <a:spcAft>
                <a:spcPts val="0"/>
              </a:spcAft>
              <a:buClr>
                <a:srgbClr val="0070C0"/>
              </a:buClr>
              <a:buSzPct val="60061"/>
              <a:buNone/>
            </a:pPr>
            <a:r>
              <a:rPr lang="en-AU" sz="3866">
                <a:latin typeface="Verdana"/>
                <a:ea typeface="Verdana"/>
                <a:cs typeface="Verdana"/>
                <a:sym typeface="Verdana"/>
              </a:rPr>
              <a:t>What can you take away and </a:t>
            </a:r>
            <a:endParaRPr/>
          </a:p>
          <a:p>
            <a:pPr indent="0" lvl="0" marL="0" rtl="0" algn="ctr">
              <a:lnSpc>
                <a:spcPct val="90000"/>
              </a:lnSpc>
              <a:spcBef>
                <a:spcPts val="0"/>
              </a:spcBef>
              <a:spcAft>
                <a:spcPts val="0"/>
              </a:spcAft>
              <a:buClr>
                <a:srgbClr val="0070C0"/>
              </a:buClr>
              <a:buSzPct val="60061"/>
              <a:buNone/>
            </a:pPr>
            <a:r>
              <a:rPr lang="en-AU" sz="3866">
                <a:latin typeface="Verdana"/>
                <a:ea typeface="Verdana"/>
                <a:cs typeface="Verdana"/>
                <a:sym typeface="Verdana"/>
              </a:rPr>
              <a:t>implement in your own practice?</a:t>
            </a:r>
            <a:endParaRPr sz="3866">
              <a:latin typeface="Verdana"/>
              <a:ea typeface="Verdana"/>
              <a:cs typeface="Verdana"/>
              <a:sym typeface="Verdana"/>
            </a:endParaRPr>
          </a:p>
          <a:p>
            <a:pPr indent="0" lvl="0" marL="0" rtl="0" algn="ctr">
              <a:lnSpc>
                <a:spcPct val="90000"/>
              </a:lnSpc>
              <a:spcBef>
                <a:spcPts val="1600"/>
              </a:spcBef>
              <a:spcAft>
                <a:spcPts val="0"/>
              </a:spcAft>
              <a:buClr>
                <a:srgbClr val="0070C0"/>
              </a:buClr>
              <a:buSzPct val="60061"/>
              <a:buNone/>
            </a:pPr>
            <a:r>
              <a:t/>
            </a:r>
            <a:endParaRPr sz="3866">
              <a:latin typeface="Verdana"/>
              <a:ea typeface="Verdana"/>
              <a:cs typeface="Verdana"/>
              <a:sym typeface="Verdana"/>
            </a:endParaRPr>
          </a:p>
          <a:p>
            <a:pPr indent="0" lvl="0" marL="0" rtl="0" algn="ctr">
              <a:lnSpc>
                <a:spcPct val="90000"/>
              </a:lnSpc>
              <a:spcBef>
                <a:spcPts val="1600"/>
              </a:spcBef>
              <a:spcAft>
                <a:spcPts val="0"/>
              </a:spcAft>
              <a:buClr>
                <a:schemeClr val="dk1"/>
              </a:buClr>
              <a:buSzPct val="43377"/>
              <a:buNone/>
            </a:pPr>
            <a:r>
              <a:rPr lang="en-AU" sz="3866">
                <a:latin typeface="Verdana"/>
                <a:ea typeface="Verdana"/>
                <a:cs typeface="Verdana"/>
                <a:sym typeface="Verdana"/>
              </a:rPr>
              <a:t>Is there anything you think might </a:t>
            </a:r>
            <a:endParaRPr/>
          </a:p>
          <a:p>
            <a:pPr indent="0" lvl="0" marL="0" rtl="0" algn="ctr">
              <a:lnSpc>
                <a:spcPct val="90000"/>
              </a:lnSpc>
              <a:spcBef>
                <a:spcPts val="3200"/>
              </a:spcBef>
              <a:spcAft>
                <a:spcPts val="0"/>
              </a:spcAft>
              <a:buClr>
                <a:schemeClr val="dk1"/>
              </a:buClr>
              <a:buSzPct val="43377"/>
              <a:buNone/>
            </a:pPr>
            <a:r>
              <a:rPr lang="en-AU" sz="3866">
                <a:latin typeface="Verdana"/>
                <a:ea typeface="Verdana"/>
                <a:cs typeface="Verdana"/>
                <a:sym typeface="Verdana"/>
              </a:rPr>
              <a:t>be purposeful to your teams?</a:t>
            </a:r>
            <a:endParaRPr/>
          </a:p>
          <a:p>
            <a:pPr indent="0" lvl="0" marL="0" rtl="0" algn="ctr">
              <a:lnSpc>
                <a:spcPct val="120000"/>
              </a:lnSpc>
              <a:spcBef>
                <a:spcPts val="3200"/>
              </a:spcBef>
              <a:spcAft>
                <a:spcPts val="1600"/>
              </a:spcAft>
              <a:buClr>
                <a:schemeClr val="dk1"/>
              </a:buClr>
              <a:buSzPct val="43377"/>
              <a:buNone/>
            </a:pPr>
            <a:r>
              <a:rPr lang="en-AU" sz="3866">
                <a:latin typeface="Verdana"/>
                <a:ea typeface="Verdana"/>
                <a:cs typeface="Verdana"/>
                <a:sym typeface="Verdana"/>
              </a:rPr>
              <a:t>Thank you so much for taking the time today to share this professional learning with me.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5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50"/>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B0F0"/>
              </a:buClr>
              <a:buSzPts val="5400"/>
              <a:buFont typeface="Calibri"/>
              <a:buNone/>
            </a:pPr>
            <a:r>
              <a:rPr lang="en-AU" sz="5400"/>
              <a:t>Discussion</a:t>
            </a:r>
            <a:endParaRPr/>
          </a:p>
        </p:txBody>
      </p:sp>
      <p:sp>
        <p:nvSpPr>
          <p:cNvPr id="307" name="Google Shape;307;p5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50"/>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rgbClr val="0070C0"/>
              </a:buClr>
              <a:buSzPts val="2200"/>
              <a:buNone/>
            </a:pPr>
            <a:r>
              <a:t/>
            </a:r>
            <a:endParaRPr sz="2200"/>
          </a:p>
        </p:txBody>
      </p:sp>
      <p:pic>
        <p:nvPicPr>
          <p:cNvPr descr="Icon&#10;&#10;Description automatically generated" id="309" name="Google Shape;309;p50"/>
          <p:cNvPicPr preferRelativeResize="0"/>
          <p:nvPr/>
        </p:nvPicPr>
        <p:blipFill rotWithShape="1">
          <a:blip r:embed="rId3">
            <a:alphaModFix/>
          </a:blip>
          <a:srcRect b="0" l="6563" r="20072"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Feedback  + Follow Up </a:t>
            </a:r>
            <a:endParaRPr/>
          </a:p>
        </p:txBody>
      </p:sp>
      <p:sp>
        <p:nvSpPr>
          <p:cNvPr id="315" name="Google Shape;315;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400"/>
              <a:buNone/>
            </a:pPr>
            <a:r>
              <a:t/>
            </a:r>
            <a:endParaRPr sz="2400">
              <a:latin typeface="Verdana"/>
              <a:ea typeface="Verdana"/>
              <a:cs typeface="Verdana"/>
              <a:sym typeface="Verdana"/>
            </a:endParaRPr>
          </a:p>
          <a:p>
            <a:pPr indent="0" lvl="0" marL="0" rtl="0" algn="l">
              <a:lnSpc>
                <a:spcPct val="90000"/>
              </a:lnSpc>
              <a:spcBef>
                <a:spcPts val="1000"/>
              </a:spcBef>
              <a:spcAft>
                <a:spcPts val="0"/>
              </a:spcAft>
              <a:buClr>
                <a:srgbClr val="0070C0"/>
              </a:buClr>
              <a:buSzPts val="2400"/>
              <a:buNone/>
            </a:pPr>
            <a:r>
              <a:t/>
            </a:r>
            <a:endParaRPr sz="2400">
              <a:latin typeface="Verdana"/>
              <a:ea typeface="Verdana"/>
              <a:cs typeface="Verdana"/>
              <a:sym typeface="Verdana"/>
            </a:endParaRPr>
          </a:p>
        </p:txBody>
      </p:sp>
      <p:pic>
        <p:nvPicPr>
          <p:cNvPr descr="Open envelope with solid fill" id="316" name="Google Shape;316;p51"/>
          <p:cNvPicPr preferRelativeResize="0"/>
          <p:nvPr/>
        </p:nvPicPr>
        <p:blipFill rotWithShape="1">
          <a:blip r:embed="rId3">
            <a:alphaModFix/>
          </a:blip>
          <a:srcRect b="0" l="0" r="0" t="0"/>
          <a:stretch/>
        </p:blipFill>
        <p:spPr>
          <a:xfrm>
            <a:off x="793594" y="3272747"/>
            <a:ext cx="728547" cy="728547"/>
          </a:xfrm>
          <a:prstGeom prst="rect">
            <a:avLst/>
          </a:prstGeom>
          <a:noFill/>
          <a:ln>
            <a:noFill/>
          </a:ln>
        </p:spPr>
      </p:pic>
      <p:pic>
        <p:nvPicPr>
          <p:cNvPr descr="Facebook icon - Free download on Iconfinder" id="317" name="Google Shape;317;p51"/>
          <p:cNvPicPr preferRelativeResize="0"/>
          <p:nvPr/>
        </p:nvPicPr>
        <p:blipFill rotWithShape="1">
          <a:blip r:embed="rId4">
            <a:alphaModFix/>
          </a:blip>
          <a:srcRect b="0" l="0" r="0" t="0"/>
          <a:stretch/>
        </p:blipFill>
        <p:spPr>
          <a:xfrm>
            <a:off x="838200" y="4158592"/>
            <a:ext cx="683941" cy="683941"/>
          </a:xfrm>
          <a:prstGeom prst="rect">
            <a:avLst/>
          </a:prstGeom>
          <a:noFill/>
          <a:ln>
            <a:noFill/>
          </a:ln>
        </p:spPr>
      </p:pic>
      <p:pic>
        <p:nvPicPr>
          <p:cNvPr descr="Brand, instagram Free Icon of Tabler icons" id="318" name="Google Shape;318;p51"/>
          <p:cNvPicPr preferRelativeResize="0"/>
          <p:nvPr/>
        </p:nvPicPr>
        <p:blipFill rotWithShape="1">
          <a:blip r:embed="rId5">
            <a:alphaModFix/>
          </a:blip>
          <a:srcRect b="0" l="0" r="0" t="0"/>
          <a:stretch/>
        </p:blipFill>
        <p:spPr>
          <a:xfrm>
            <a:off x="793594" y="4999831"/>
            <a:ext cx="877752" cy="877752"/>
          </a:xfrm>
          <a:prstGeom prst="rect">
            <a:avLst/>
          </a:prstGeom>
          <a:noFill/>
          <a:ln>
            <a:noFill/>
          </a:ln>
        </p:spPr>
      </p:pic>
      <p:sp>
        <p:nvSpPr>
          <p:cNvPr id="319" name="Google Shape;319;p51"/>
          <p:cNvSpPr txBox="1"/>
          <p:nvPr/>
        </p:nvSpPr>
        <p:spPr>
          <a:xfrm>
            <a:off x="1750743" y="3311912"/>
            <a:ext cx="680224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u="sng">
                <a:solidFill>
                  <a:schemeClr val="hlink"/>
                </a:solidFill>
                <a:latin typeface="Calibri"/>
                <a:ea typeface="Calibri"/>
                <a:cs typeface="Calibri"/>
                <a:sym typeface="Calibri"/>
                <a:hlinkClick r:id="rId6"/>
              </a:rPr>
              <a:t>bbrennan@sfmillpark.catholic.edu.au</a:t>
            </a:r>
            <a:r>
              <a:rPr lang="en-AU" sz="1800">
                <a:solidFill>
                  <a:schemeClr val="dk1"/>
                </a:solidFill>
                <a:latin typeface="Calibri"/>
                <a:ea typeface="Calibri"/>
                <a:cs typeface="Calibri"/>
                <a:sym typeface="Calibri"/>
              </a:rPr>
              <a:t>  </a:t>
            </a:r>
            <a:r>
              <a:rPr lang="en-AU" sz="1800" u="sng">
                <a:solidFill>
                  <a:schemeClr val="hlink"/>
                </a:solidFill>
                <a:latin typeface="Calibri"/>
                <a:ea typeface="Calibri"/>
                <a:cs typeface="Calibri"/>
                <a:sym typeface="Calibri"/>
                <a:hlinkClick r:id="rId7"/>
              </a:rPr>
              <a:t>madamemathseducation@gmail.com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51"/>
          <p:cNvSpPr txBox="1"/>
          <p:nvPr/>
        </p:nvSpPr>
        <p:spPr>
          <a:xfrm>
            <a:off x="1735875" y="4234428"/>
            <a:ext cx="52758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u="sng">
                <a:solidFill>
                  <a:schemeClr val="hlink"/>
                </a:solidFill>
                <a:latin typeface="Calibri"/>
                <a:ea typeface="Calibri"/>
                <a:cs typeface="Calibri"/>
                <a:sym typeface="Calibri"/>
                <a:hlinkClick r:id="rId8"/>
              </a:rPr>
              <a:t>https://www.facebook.com/madamemathsau</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51"/>
          <p:cNvSpPr txBox="1"/>
          <p:nvPr/>
        </p:nvSpPr>
        <p:spPr>
          <a:xfrm>
            <a:off x="1715952" y="5220719"/>
            <a:ext cx="52758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rgbClr val="0070C0"/>
                </a:solidFill>
                <a:latin typeface="Calibri"/>
                <a:ea typeface="Calibri"/>
                <a:cs typeface="Calibri"/>
                <a:sym typeface="Calibri"/>
              </a:rPr>
              <a:t>@madamemaths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Warm Up Activity</a:t>
            </a:r>
            <a:endParaRPr/>
          </a:p>
        </p:txBody>
      </p:sp>
      <p:sp>
        <p:nvSpPr>
          <p:cNvPr id="85" name="Google Shape;8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70C0"/>
              </a:buClr>
              <a:buSzPts val="2800"/>
              <a:buChar char="•"/>
            </a:pPr>
            <a:r>
              <a:rPr lang="en-AU">
                <a:latin typeface="Verdana"/>
                <a:ea typeface="Verdana"/>
                <a:cs typeface="Verdana"/>
                <a:sym typeface="Verdana"/>
              </a:rPr>
              <a:t>Focus – Visualisation</a:t>
            </a:r>
            <a:endParaRPr/>
          </a:p>
          <a:p>
            <a:pPr indent="-50800" lvl="0" marL="228600" rtl="0" algn="l">
              <a:lnSpc>
                <a:spcPct val="90000"/>
              </a:lnSpc>
              <a:spcBef>
                <a:spcPts val="1000"/>
              </a:spcBef>
              <a:spcAft>
                <a:spcPts val="0"/>
              </a:spcAft>
              <a:buClr>
                <a:srgbClr val="0070C0"/>
              </a:buClr>
              <a:buSzPts val="2800"/>
              <a:buNone/>
            </a:pPr>
            <a:r>
              <a:t/>
            </a:r>
            <a:endParaRPr>
              <a:latin typeface="Verdana"/>
              <a:ea typeface="Verdana"/>
              <a:cs typeface="Verdana"/>
              <a:sym typeface="Verdana"/>
            </a:endParaRPr>
          </a:p>
          <a:p>
            <a:pPr indent="0" lvl="0" marL="0" rtl="0" algn="l">
              <a:lnSpc>
                <a:spcPct val="90000"/>
              </a:lnSpc>
              <a:spcBef>
                <a:spcPts val="0"/>
              </a:spcBef>
              <a:spcAft>
                <a:spcPts val="0"/>
              </a:spcAft>
              <a:buClr>
                <a:srgbClr val="0070C0"/>
              </a:buClr>
              <a:buSzPts val="2800"/>
              <a:buNone/>
            </a:pPr>
            <a:r>
              <a:rPr b="0" i="0" lang="en-AU" sz="2800" u="none" strike="noStrike">
                <a:solidFill>
                  <a:srgbClr val="0070C0"/>
                </a:solidFill>
                <a:latin typeface="Verdana"/>
                <a:ea typeface="Verdana"/>
                <a:cs typeface="Verdana"/>
                <a:sym typeface="Verdana"/>
              </a:rPr>
              <a:t>Take a </a:t>
            </a:r>
            <a:r>
              <a:rPr b="1" i="0" lang="en-AU" sz="2800" u="none" strike="noStrike">
                <a:solidFill>
                  <a:srgbClr val="0070C0"/>
                </a:solidFill>
                <a:latin typeface="Verdana"/>
                <a:ea typeface="Verdana"/>
                <a:cs typeface="Verdana"/>
                <a:sym typeface="Verdana"/>
              </a:rPr>
              <a:t>picture of three quarters</a:t>
            </a:r>
            <a:r>
              <a:rPr b="0" i="0" lang="en-AU" sz="2800" u="none" strike="noStrike">
                <a:solidFill>
                  <a:srgbClr val="0070C0"/>
                </a:solidFill>
                <a:latin typeface="Verdana"/>
                <a:ea typeface="Verdana"/>
                <a:cs typeface="Verdana"/>
                <a:sym typeface="Verdana"/>
              </a:rPr>
              <a:t> in your head. </a:t>
            </a:r>
            <a:endParaRPr b="0" sz="4000">
              <a:solidFill>
                <a:srgbClr val="0070C0"/>
              </a:solidFill>
              <a:latin typeface="Verdana"/>
              <a:ea typeface="Verdana"/>
              <a:cs typeface="Verdana"/>
              <a:sym typeface="Verdana"/>
            </a:endParaRPr>
          </a:p>
          <a:p>
            <a:pPr indent="0" lvl="0" marL="0" rtl="0" algn="l">
              <a:lnSpc>
                <a:spcPct val="90000"/>
              </a:lnSpc>
              <a:spcBef>
                <a:spcPts val="0"/>
              </a:spcBef>
              <a:spcAft>
                <a:spcPts val="0"/>
              </a:spcAft>
              <a:buClr>
                <a:srgbClr val="0070C0"/>
              </a:buClr>
              <a:buSzPts val="4000"/>
              <a:buNone/>
            </a:pPr>
            <a:r>
              <a:t/>
            </a:r>
            <a:endParaRPr i="0" sz="4000" u="none" strike="noStrike">
              <a:latin typeface="Verdana"/>
              <a:ea typeface="Verdana"/>
              <a:cs typeface="Verdana"/>
              <a:sym typeface="Verdana"/>
            </a:endParaRPr>
          </a:p>
          <a:p>
            <a:pPr indent="0" lvl="0" marL="0" rtl="0" algn="l">
              <a:lnSpc>
                <a:spcPct val="90000"/>
              </a:lnSpc>
              <a:spcBef>
                <a:spcPts val="0"/>
              </a:spcBef>
              <a:spcAft>
                <a:spcPts val="0"/>
              </a:spcAft>
              <a:buClr>
                <a:srgbClr val="0070C0"/>
              </a:buClr>
              <a:buSzPts val="4000"/>
              <a:buNone/>
            </a:pPr>
            <a:r>
              <a:t/>
            </a:r>
            <a:endParaRPr b="0" sz="4000">
              <a:solidFill>
                <a:srgbClr val="0070C0"/>
              </a:solidFill>
              <a:latin typeface="Verdana"/>
              <a:ea typeface="Verdana"/>
              <a:cs typeface="Verdana"/>
              <a:sym typeface="Verdana"/>
            </a:endParaRPr>
          </a:p>
          <a:p>
            <a:pPr indent="0" lvl="0" marL="0" rtl="0" algn="l">
              <a:lnSpc>
                <a:spcPct val="90000"/>
              </a:lnSpc>
              <a:spcBef>
                <a:spcPts val="0"/>
              </a:spcBef>
              <a:spcAft>
                <a:spcPts val="0"/>
              </a:spcAft>
              <a:buClr>
                <a:srgbClr val="0070C0"/>
              </a:buClr>
              <a:buSzPts val="2800"/>
              <a:buNone/>
            </a:pPr>
            <a:r>
              <a:rPr b="0" i="0" lang="en-AU" sz="2800" u="none" strike="noStrike">
                <a:solidFill>
                  <a:srgbClr val="0070C0"/>
                </a:solidFill>
                <a:latin typeface="Verdana"/>
                <a:ea typeface="Verdana"/>
                <a:cs typeface="Verdana"/>
                <a:sym typeface="Verdana"/>
              </a:rPr>
              <a:t>Now </a:t>
            </a:r>
            <a:r>
              <a:rPr b="1" i="0" lang="en-AU" sz="2800" u="none" strike="noStrike">
                <a:solidFill>
                  <a:srgbClr val="0070C0"/>
                </a:solidFill>
                <a:latin typeface="Verdana"/>
                <a:ea typeface="Verdana"/>
                <a:cs typeface="Verdana"/>
                <a:sym typeface="Verdana"/>
              </a:rPr>
              <a:t>erase that picture</a:t>
            </a:r>
            <a:r>
              <a:rPr b="0" i="0" lang="en-AU" sz="2800" u="none" strike="noStrike">
                <a:solidFill>
                  <a:srgbClr val="0070C0"/>
                </a:solidFill>
                <a:latin typeface="Verdana"/>
                <a:ea typeface="Verdana"/>
                <a:cs typeface="Verdana"/>
                <a:sym typeface="Verdana"/>
              </a:rPr>
              <a:t> in your head and </a:t>
            </a:r>
            <a:r>
              <a:rPr b="1" i="0" lang="en-AU" sz="2800" u="none" strike="noStrike">
                <a:solidFill>
                  <a:srgbClr val="0070C0"/>
                </a:solidFill>
                <a:latin typeface="Verdana"/>
                <a:ea typeface="Verdana"/>
                <a:cs typeface="Verdana"/>
                <a:sym typeface="Verdana"/>
              </a:rPr>
              <a:t>take a different picture.</a:t>
            </a:r>
            <a:endParaRPr b="0" sz="4000">
              <a:solidFill>
                <a:srgbClr val="0070C0"/>
              </a:solidFill>
              <a:latin typeface="Verdana"/>
              <a:ea typeface="Verdana"/>
              <a:cs typeface="Verdana"/>
              <a:sym typeface="Verdana"/>
            </a:endParaRPr>
          </a:p>
          <a:p>
            <a:pPr indent="-50800" lvl="0" marL="228600" rtl="0" algn="l">
              <a:lnSpc>
                <a:spcPct val="90000"/>
              </a:lnSpc>
              <a:spcBef>
                <a:spcPts val="1000"/>
              </a:spcBef>
              <a:spcAft>
                <a:spcPts val="0"/>
              </a:spcAft>
              <a:buClr>
                <a:srgbClr val="0070C0"/>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Investigate</a:t>
            </a:r>
            <a:endParaRPr/>
          </a:p>
        </p:txBody>
      </p:sp>
      <p:sp>
        <p:nvSpPr>
          <p:cNvPr id="92" name="Google Shape;9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2800"/>
              <a:buNone/>
            </a:pPr>
            <a:r>
              <a:rPr lang="en-AU">
                <a:latin typeface="Verdana"/>
                <a:ea typeface="Verdana"/>
                <a:cs typeface="Verdana"/>
                <a:sym typeface="Verdana"/>
              </a:rPr>
              <a:t>What can you assess in this visualization activity?</a:t>
            </a:r>
            <a:endParaRPr/>
          </a:p>
          <a:p>
            <a:pPr indent="0" lvl="0" marL="0" rtl="0" algn="l">
              <a:lnSpc>
                <a:spcPct val="90000"/>
              </a:lnSpc>
              <a:spcBef>
                <a:spcPts val="1000"/>
              </a:spcBef>
              <a:spcAft>
                <a:spcPts val="0"/>
              </a:spcAft>
              <a:buClr>
                <a:srgbClr val="0070C0"/>
              </a:buClr>
              <a:buSzPts val="2800"/>
              <a:buNone/>
            </a:pPr>
            <a:r>
              <a:t/>
            </a:r>
            <a:endParaRPr>
              <a:latin typeface="Verdana"/>
              <a:ea typeface="Verdana"/>
              <a:cs typeface="Verdana"/>
              <a:sym typeface="Verdana"/>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What data can you collect?</a:t>
            </a:r>
            <a:endParaRPr/>
          </a:p>
          <a:p>
            <a:pPr indent="0" lvl="0" marL="0" rtl="0" algn="l">
              <a:lnSpc>
                <a:spcPct val="90000"/>
              </a:lnSpc>
              <a:spcBef>
                <a:spcPts val="1000"/>
              </a:spcBef>
              <a:spcAft>
                <a:spcPts val="0"/>
              </a:spcAft>
              <a:buClr>
                <a:srgbClr val="0070C0"/>
              </a:buClr>
              <a:buSzPts val="2800"/>
              <a:buNone/>
            </a:pPr>
            <a:r>
              <a:t/>
            </a:r>
            <a:endParaRPr>
              <a:latin typeface="Verdana"/>
              <a:ea typeface="Verdana"/>
              <a:cs typeface="Verdana"/>
              <a:sym typeface="Verdana"/>
            </a:endParaRPr>
          </a:p>
          <a:p>
            <a:pPr indent="0" lvl="0" marL="0" rtl="0" algn="l">
              <a:lnSpc>
                <a:spcPct val="90000"/>
              </a:lnSpc>
              <a:spcBef>
                <a:spcPts val="1000"/>
              </a:spcBef>
              <a:spcAft>
                <a:spcPts val="0"/>
              </a:spcAft>
              <a:buClr>
                <a:srgbClr val="0070C0"/>
              </a:buClr>
              <a:buSzPts val="2800"/>
              <a:buNone/>
            </a:pPr>
            <a:r>
              <a:rPr lang="en-AU">
                <a:latin typeface="Verdana"/>
                <a:ea typeface="Verdana"/>
                <a:cs typeface="Verdana"/>
                <a:sym typeface="Verdana"/>
              </a:rPr>
              <a:t>How can you record it?</a:t>
            </a: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838200" y="3212498"/>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Student of Wonder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Assessment Tiers</a:t>
            </a:r>
            <a:endParaRPr/>
          </a:p>
        </p:txBody>
      </p:sp>
      <p:pic>
        <p:nvPicPr>
          <p:cNvPr id="103" name="Google Shape;103;p17"/>
          <p:cNvPicPr preferRelativeResize="0"/>
          <p:nvPr>
            <p:ph idx="1" type="body"/>
          </p:nvPr>
        </p:nvPicPr>
        <p:blipFill rotWithShape="1">
          <a:blip r:embed="rId3">
            <a:alphaModFix/>
          </a:blip>
          <a:srcRect b="0" l="0" r="0" t="0"/>
          <a:stretch/>
        </p:blipFill>
        <p:spPr>
          <a:xfrm>
            <a:off x="2292898" y="1127514"/>
            <a:ext cx="7939122" cy="53390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838200" y="365126"/>
            <a:ext cx="10515600" cy="10397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0F0"/>
              </a:buClr>
              <a:buSzPts val="4400"/>
              <a:buFont typeface="Calibri"/>
              <a:buNone/>
            </a:pPr>
            <a:r>
              <a:rPr lang="en-AU"/>
              <a:t>What are you analsying most?</a:t>
            </a:r>
            <a:endParaRPr/>
          </a:p>
        </p:txBody>
      </p:sp>
      <p:sp>
        <p:nvSpPr>
          <p:cNvPr id="109" name="Google Shape;109;p18"/>
          <p:cNvSpPr txBox="1"/>
          <p:nvPr>
            <p:ph idx="1" type="body"/>
          </p:nvPr>
        </p:nvSpPr>
        <p:spPr>
          <a:xfrm>
            <a:off x="838200" y="184572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70C0"/>
              </a:buClr>
              <a:buSzPts val="4000"/>
              <a:buNone/>
            </a:pPr>
            <a:r>
              <a:rPr lang="en-AU" sz="4000">
                <a:latin typeface="Verdana"/>
                <a:ea typeface="Verdana"/>
                <a:cs typeface="Verdana"/>
                <a:sym typeface="Verdana"/>
              </a:rPr>
              <a:t>Share what elements of your schools data program you feel gets the most attention</a:t>
            </a:r>
            <a:r>
              <a:rPr lang="en-AU" sz="4000"/>
              <a:t>. </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